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370" r:id="rId2"/>
    <p:sldId id="257" r:id="rId3"/>
    <p:sldId id="371" r:id="rId4"/>
    <p:sldId id="349" r:id="rId5"/>
    <p:sldId id="279" r:id="rId6"/>
    <p:sldId id="280" r:id="rId7"/>
    <p:sldId id="388" r:id="rId8"/>
    <p:sldId id="389" r:id="rId9"/>
    <p:sldId id="367" r:id="rId10"/>
    <p:sldId id="301" r:id="rId11"/>
    <p:sldId id="302" r:id="rId12"/>
    <p:sldId id="350" r:id="rId13"/>
    <p:sldId id="260" r:id="rId14"/>
    <p:sldId id="272" r:id="rId15"/>
    <p:sldId id="390" r:id="rId16"/>
    <p:sldId id="274" r:id="rId17"/>
    <p:sldId id="275" r:id="rId18"/>
    <p:sldId id="282" r:id="rId19"/>
    <p:sldId id="281" r:id="rId20"/>
    <p:sldId id="276" r:id="rId21"/>
    <p:sldId id="285" r:id="rId22"/>
    <p:sldId id="278" r:id="rId23"/>
    <p:sldId id="351" r:id="rId24"/>
    <p:sldId id="287" r:id="rId25"/>
    <p:sldId id="262" r:id="rId26"/>
    <p:sldId id="306" r:id="rId27"/>
    <p:sldId id="290" r:id="rId28"/>
    <p:sldId id="318" r:id="rId29"/>
    <p:sldId id="317" r:id="rId30"/>
    <p:sldId id="319" r:id="rId31"/>
    <p:sldId id="320" r:id="rId32"/>
    <p:sldId id="321" r:id="rId33"/>
    <p:sldId id="354" r:id="rId34"/>
    <p:sldId id="353" r:id="rId35"/>
    <p:sldId id="263" r:id="rId36"/>
    <p:sldId id="355" r:id="rId37"/>
    <p:sldId id="291" r:id="rId38"/>
    <p:sldId id="322" r:id="rId39"/>
    <p:sldId id="323" r:id="rId40"/>
    <p:sldId id="328" r:id="rId41"/>
    <p:sldId id="329" r:id="rId42"/>
    <p:sldId id="324" r:id="rId43"/>
    <p:sldId id="325" r:id="rId44"/>
    <p:sldId id="326" r:id="rId45"/>
    <p:sldId id="356" r:id="rId46"/>
    <p:sldId id="330" r:id="rId47"/>
    <p:sldId id="268" r:id="rId48"/>
    <p:sldId id="333" r:id="rId49"/>
    <p:sldId id="366" r:id="rId50"/>
    <p:sldId id="391" r:id="rId51"/>
    <p:sldId id="327" r:id="rId52"/>
    <p:sldId id="362" r:id="rId53"/>
    <p:sldId id="363" r:id="rId54"/>
    <p:sldId id="364" r:id="rId55"/>
    <p:sldId id="365" r:id="rId56"/>
    <p:sldId id="269" r:id="rId57"/>
    <p:sldId id="334" r:id="rId58"/>
    <p:sldId id="293" r:id="rId59"/>
    <p:sldId id="331" r:id="rId60"/>
    <p:sldId id="336" r:id="rId61"/>
    <p:sldId id="335" r:id="rId62"/>
    <p:sldId id="332" r:id="rId63"/>
    <p:sldId id="337" r:id="rId64"/>
    <p:sldId id="338" r:id="rId65"/>
    <p:sldId id="357" r:id="rId66"/>
    <p:sldId id="358" r:id="rId67"/>
    <p:sldId id="264" r:id="rId68"/>
    <p:sldId id="340" r:id="rId69"/>
    <p:sldId id="294" r:id="rId70"/>
    <p:sldId id="341" r:id="rId71"/>
    <p:sldId id="344" r:id="rId72"/>
    <p:sldId id="343" r:id="rId73"/>
    <p:sldId id="345" r:id="rId74"/>
    <p:sldId id="346" r:id="rId75"/>
    <p:sldId id="347" r:id="rId76"/>
    <p:sldId id="348" r:id="rId77"/>
    <p:sldId id="342" r:id="rId78"/>
    <p:sldId id="372" r:id="rId79"/>
    <p:sldId id="373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81" r:id="rId88"/>
    <p:sldId id="382" r:id="rId89"/>
    <p:sldId id="383" r:id="rId90"/>
    <p:sldId id="384" r:id="rId91"/>
    <p:sldId id="385" r:id="rId92"/>
    <p:sldId id="386" r:id="rId93"/>
    <p:sldId id="387" r:id="rId94"/>
    <p:sldId id="360" r:id="rId95"/>
  </p:sldIdLst>
  <p:sldSz cx="9144000" cy="6858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4" autoAdjust="0"/>
    <p:restoredTop sz="94660"/>
  </p:normalViewPr>
  <p:slideViewPr>
    <p:cSldViewPr>
      <p:cViewPr varScale="1">
        <p:scale>
          <a:sx n="70" d="100"/>
          <a:sy n="70" d="100"/>
        </p:scale>
        <p:origin x="4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D8006E6-BE6B-449E-B034-9AFC914FDE88}" type="datetimeFigureOut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36D595-4A8B-43E7-99D1-1E57152E71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64AD-AE2D-47AE-8196-7B6032EA1B1B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66F2-5649-430F-A55B-9E67C774C392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722-A7F6-48DC-9440-5A5461EFACFE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DBBB-C158-42E7-9105-3EB1FC21198E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1E06-8FFA-4189-9B34-377B63F13BB0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F32B-301D-4B2D-9A46-19736B66A3C0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D8C4-C571-4F33-99E7-471E81E23F09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69D4-D67B-47B0-81CB-0A3641C3136A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6A1-7164-4FE6-8382-923829C65BD2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A5D7-9585-450C-9AE9-FB8B4BACAD9B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E60F-53EB-488C-AB66-75D3E2FB53EF}" type="datetime1">
              <a:rPr lang="ko-KR" altLang="en-US" smtClean="0"/>
              <a:pPr/>
              <a:t>2018-05-01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23935BD4-8016-4A48-BD76-AA366649842C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page</a:t>
            </a:r>
            <a:endParaRPr lang="ko-KR" altLang="en-US" dirty="0"/>
          </a:p>
        </p:txBody>
      </p:sp>
      <p:pic>
        <p:nvPicPr>
          <p:cNvPr id="7" name="그림 6" descr="Logo-FRIB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3291" y="6251167"/>
            <a:ext cx="1115616" cy="5169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58786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ArduinoBee BOE Shield Start GUIDE for Robot Engineering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3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3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5179640"/>
            <a:ext cx="6400800" cy="985664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2018. 05.</a:t>
            </a:r>
            <a:endParaRPr lang="en-US" altLang="ko-KR" sz="2000" b="1" dirty="0"/>
          </a:p>
          <a:p>
            <a:r>
              <a:rPr lang="ko-KR" altLang="en-US" sz="2000" b="1" dirty="0" err="1" smtClean="0"/>
              <a:t>프라이봇</a:t>
            </a:r>
            <a:endParaRPr lang="ko-KR" altLang="en-US" sz="2000" b="1" dirty="0"/>
          </a:p>
        </p:txBody>
      </p:sp>
      <p:pic>
        <p:nvPicPr>
          <p:cNvPr id="6" name="그림 5" descr="Logo-FRI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281" y="116632"/>
            <a:ext cx="1102933" cy="37674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7408737" cy="10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아두이노 </a:t>
            </a:r>
            <a:r>
              <a:rPr lang="en-US" altLang="ko-KR" b="1" dirty="0" smtClean="0"/>
              <a:t>S/W </a:t>
            </a:r>
            <a:r>
              <a:rPr lang="ko-KR" altLang="en-US" b="1" dirty="0" smtClean="0"/>
              <a:t>받기 및 설치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en-US" altLang="ko-KR" dirty="0" smtClean="0"/>
              <a:t>USB AtoB </a:t>
            </a:r>
            <a:r>
              <a:rPr lang="ko-KR" altLang="en-US" dirty="0" smtClean="0"/>
              <a:t>케이블을 준비하여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다음의 웹주소에서 내려 받는다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b="1" dirty="0" smtClean="0">
                <a:hlinkClick r:id="rId2"/>
              </a:rPr>
              <a:t>www.arduino.cc</a:t>
            </a:r>
            <a:r>
              <a:rPr lang="en-US" altLang="ko-KR" dirty="0" smtClean="0"/>
              <a:t>  </a:t>
            </a:r>
            <a:r>
              <a:rPr lang="en-US" altLang="ko-KR" b="1" dirty="0" smtClean="0"/>
              <a:t>Download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메뉴 클릭하여</a:t>
            </a:r>
            <a:r>
              <a:rPr lang="en-US" altLang="ko-KR" dirty="0"/>
              <a:t> </a:t>
            </a:r>
            <a:r>
              <a:rPr lang="ko-KR" altLang="en-US" dirty="0" smtClean="0"/>
              <a:t>다운로드 받은 파일을 설치한다</a:t>
            </a:r>
            <a:r>
              <a:rPr lang="en-US" altLang="ko-KR" dirty="0" smtClean="0"/>
              <a:t>.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아두이노와 컴퓨터 </a:t>
            </a:r>
            <a:r>
              <a:rPr lang="ko-KR" altLang="en-US" dirty="0" smtClean="0"/>
              <a:t>연결하기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972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b="1" dirty="0" smtClean="0"/>
              <a:t>USB</a:t>
            </a:r>
            <a:r>
              <a:rPr lang="ko-KR" altLang="en-US" b="1" dirty="0" smtClean="0"/>
              <a:t>로 아두이노와 컴퓨터를 연결한 후</a:t>
            </a:r>
            <a:r>
              <a:rPr lang="en-US" altLang="ko-KR" b="1" dirty="0" smtClean="0"/>
              <a:t>,</a:t>
            </a:r>
            <a:br>
              <a:rPr lang="en-US" altLang="ko-KR" b="1" dirty="0" smtClean="0"/>
            </a:br>
            <a:r>
              <a:rPr lang="ko-KR" altLang="en-US" b="1" dirty="0" smtClean="0"/>
              <a:t> 다음 프로그램을 순서대로 실행해보자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>
                <a:solidFill>
                  <a:schemeClr val="accent1"/>
                </a:solidFill>
              </a:rPr>
              <a:t>입력</a:t>
            </a:r>
            <a:r>
              <a:rPr lang="en-US" altLang="ko-KR" b="1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ko-KR" altLang="en-US" b="1" dirty="0" smtClean="0">
                <a:solidFill>
                  <a:schemeClr val="accent1"/>
                </a:solidFill>
                <a:sym typeface="Wingdings" pitchFamily="2" charset="2"/>
              </a:rPr>
              <a:t>컴파일</a:t>
            </a:r>
            <a:r>
              <a:rPr lang="en-US" altLang="ko-KR" b="1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ko-KR" altLang="en-US" b="1" dirty="0" smtClean="0">
                <a:solidFill>
                  <a:schemeClr val="accent1"/>
                </a:solidFill>
                <a:sym typeface="Wingdings" pitchFamily="2" charset="2"/>
              </a:rPr>
              <a:t>업로드</a:t>
            </a:r>
            <a:r>
              <a:rPr lang="en-US" altLang="ko-KR" b="1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ko-KR" altLang="en-US" b="1" dirty="0" smtClean="0">
                <a:solidFill>
                  <a:schemeClr val="accent1"/>
                </a:solidFill>
                <a:sym typeface="Wingdings" pitchFamily="2" charset="2"/>
              </a:rPr>
              <a:t>하이퍼터미널</a:t>
            </a:r>
            <a:r>
              <a:rPr lang="ko-KR" altLang="en-US" b="1" dirty="0" smtClean="0">
                <a:sym typeface="Wingdings" pitchFamily="2" charset="2"/>
              </a:rPr>
              <a:t> 확인</a:t>
            </a:r>
            <a:r>
              <a:rPr lang="ko-KR" altLang="en-US" b="1" dirty="0" smtClean="0"/>
              <a:t>  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4716016" y="3789040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</a:rPr>
              <a:t>void setup(){</a:t>
            </a:r>
          </a:p>
          <a:p>
            <a:r>
              <a:rPr lang="en-US" altLang="ko-KR" sz="2400" b="1" dirty="0" err="1" smtClean="0">
                <a:solidFill>
                  <a:schemeClr val="accent1"/>
                </a:solidFill>
              </a:rPr>
              <a:t>Serial.begin</a:t>
            </a:r>
            <a:r>
              <a:rPr lang="en-US" altLang="ko-KR" sz="2400" b="1" dirty="0" smtClean="0">
                <a:solidFill>
                  <a:schemeClr val="accent1"/>
                </a:solidFill>
              </a:rPr>
              <a:t>(9600);</a:t>
            </a:r>
          </a:p>
          <a:p>
            <a:r>
              <a:rPr lang="en-US" altLang="ko-KR" sz="2400" b="1" dirty="0" err="1" smtClean="0">
                <a:solidFill>
                  <a:schemeClr val="accent1"/>
                </a:solidFill>
              </a:rPr>
              <a:t>Serial.print</a:t>
            </a:r>
            <a:r>
              <a:rPr lang="en-US" altLang="ko-KR" sz="2400" b="1" dirty="0" smtClean="0">
                <a:solidFill>
                  <a:schemeClr val="accent1"/>
                </a:solidFill>
              </a:rPr>
              <a:t>("Hi !");</a:t>
            </a:r>
          </a:p>
          <a:p>
            <a:r>
              <a:rPr lang="en-US" altLang="ko-KR" sz="2400" b="1" dirty="0" smtClean="0">
                <a:solidFill>
                  <a:schemeClr val="accent1"/>
                </a:solidFill>
              </a:rPr>
              <a:t>}</a:t>
            </a:r>
          </a:p>
          <a:p>
            <a:r>
              <a:rPr lang="en-US" altLang="ko-KR" sz="2400" b="1" dirty="0" smtClean="0">
                <a:solidFill>
                  <a:schemeClr val="accent1"/>
                </a:solidFill>
              </a:rPr>
              <a:t>void loop(){</a:t>
            </a:r>
          </a:p>
          <a:p>
            <a:r>
              <a:rPr lang="en-US" altLang="ko-KR" sz="2400" b="1" dirty="0" smtClean="0">
                <a:solidFill>
                  <a:schemeClr val="accent1"/>
                </a:solidFill>
              </a:rPr>
              <a:t>}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Documents and Settings\Jam\바탕 화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98855"/>
            <a:ext cx="2736304" cy="3282473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139952" y="3299052"/>
            <a:ext cx="28803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endCxn id="6" idx="3"/>
          </p:cNvCxnSpPr>
          <p:nvPr/>
        </p:nvCxnSpPr>
        <p:spPr>
          <a:xfrm flipH="1">
            <a:off x="4427984" y="34430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5952" y="324278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하이퍼터미널 버튼</a:t>
            </a:r>
            <a:endParaRPr lang="ko-KR" altLang="en-US" b="1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35952" y="3212976"/>
            <a:ext cx="208823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하이퍼터미널로 시리얼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하이퍼터미널은 아두이노 소프트웨어에서 제공하는 기능들 중 하나이다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b="1" dirty="0" smtClean="0">
                <a:sym typeface="Wingdings" pitchFamily="2" charset="2"/>
              </a:rPr>
              <a:t>하이퍼터미널 표시버튼 </a:t>
            </a:r>
            <a:r>
              <a:rPr lang="ko-KR" altLang="en-US" dirty="0" smtClean="0">
                <a:sym typeface="Wingdings" pitchFamily="2" charset="2"/>
              </a:rPr>
              <a:t>사용</a:t>
            </a:r>
            <a:endParaRPr lang="en-US" altLang="ko-KR" dirty="0" smtClean="0"/>
          </a:p>
          <a:p>
            <a:r>
              <a:rPr lang="ko-KR" altLang="en-US" dirty="0" smtClean="0"/>
              <a:t>하이퍼터미널은 </a:t>
            </a:r>
            <a:r>
              <a:rPr lang="ko-KR" altLang="en-US" b="1" dirty="0" smtClean="0"/>
              <a:t>아두이노에서 무슨 일이 진행되는지</a:t>
            </a:r>
            <a:r>
              <a:rPr lang="ko-KR" altLang="en-US" dirty="0" smtClean="0"/>
              <a:t> 살펴볼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컴퓨터간의 데이터 통신을 이용하여 </a:t>
            </a:r>
            <a:r>
              <a:rPr lang="ko-KR" altLang="en-US" b="1" dirty="0" err="1" smtClean="0"/>
              <a:t>대화창으로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사용할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I-1. LED </a:t>
            </a:r>
            <a:r>
              <a:rPr lang="ko-KR" altLang="en-US" dirty="0" smtClean="0"/>
              <a:t>깜박이기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1.1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1.2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1.3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1.4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LED(Light Emitting Diode)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아두이노</a:t>
            </a:r>
            <a:r>
              <a:rPr lang="ko-KR" altLang="en-US" dirty="0" smtClean="0"/>
              <a:t>를 전기적으로 연결해보자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다이오드에서는 </a:t>
            </a:r>
            <a:r>
              <a:rPr lang="ko-KR" altLang="en-US" b="1" dirty="0" smtClean="0"/>
              <a:t>전류가 한쪽 방향으로 </a:t>
            </a:r>
            <a:r>
              <a:rPr lang="ko-KR" altLang="en-US" dirty="0" smtClean="0"/>
              <a:t>흐르는 특징이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Diode </a:t>
            </a:r>
            <a:r>
              <a:rPr lang="ko-KR" altLang="en-US" dirty="0" smtClean="0"/>
              <a:t>회로에 </a:t>
            </a:r>
            <a:r>
              <a:rPr lang="ko-KR" altLang="en-US" b="1" dirty="0" smtClean="0"/>
              <a:t>과전류가 흐르는 것을 방지하기 </a:t>
            </a:r>
            <a:r>
              <a:rPr lang="ko-KR" altLang="en-US" dirty="0" smtClean="0"/>
              <a:t>위하여 임의의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저항을 사용한다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아두이노 </a:t>
            </a:r>
            <a:r>
              <a:rPr lang="en-US" altLang="ko-KR" b="1" dirty="0" smtClean="0"/>
              <a:t>s/w </a:t>
            </a:r>
            <a:r>
              <a:rPr lang="ko-KR" altLang="en-US" b="1" dirty="0" smtClean="0"/>
              <a:t>프로그래밍</a:t>
            </a:r>
            <a:r>
              <a:rPr lang="ko-KR" altLang="en-US" dirty="0" smtClean="0"/>
              <a:t> 방법을 익힌다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14603"/>
            <a:ext cx="2376264" cy="160009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1.2 </a:t>
            </a:r>
            <a:r>
              <a:rPr lang="ko-KR" altLang="en-US" smtClean="0"/>
              <a:t>필요한 부품들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1"/>
            <a:ext cx="4978896" cy="398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아두이노비 </a:t>
            </a:r>
            <a:r>
              <a:rPr lang="en-US" altLang="ko-KR" sz="2400" smtClean="0"/>
              <a:t>BOE </a:t>
            </a:r>
            <a:r>
              <a:rPr lang="ko-KR" altLang="en-US" sz="2400" smtClean="0"/>
              <a:t>쉴드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smtClean="0"/>
              <a:t>USB </a:t>
            </a:r>
            <a:r>
              <a:rPr lang="ko-KR" altLang="en-US" sz="2400" smtClean="0"/>
              <a:t>케이블            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smtClean="0"/>
              <a:t>LED                  </a:t>
            </a:r>
            <a:r>
              <a:rPr lang="ko-KR" altLang="en-US" sz="2400" smtClean="0"/>
              <a:t>     </a:t>
            </a:r>
            <a:r>
              <a:rPr lang="en-US" altLang="ko-KR" sz="2400" smtClean="0"/>
              <a:t>8ea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저항 </a:t>
            </a:r>
            <a:r>
              <a:rPr lang="en-US" altLang="ko-KR" sz="2400" smtClean="0"/>
              <a:t>220</a:t>
            </a:r>
            <a:r>
              <a:rPr lang="el-GR" altLang="ko-KR" sz="2400" smtClean="0"/>
              <a:t>Ω</a:t>
            </a:r>
            <a:r>
              <a:rPr lang="en-US" altLang="ko-KR" sz="2400" smtClean="0"/>
              <a:t>              8ea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점프 와이어            </a:t>
            </a:r>
            <a:r>
              <a:rPr lang="en-US" altLang="ko-KR" sz="2400" smtClean="0"/>
              <a:t>10ea</a:t>
            </a:r>
            <a:endParaRPr lang="ko-KR" altLang="en-US" sz="2400" dirty="0"/>
          </a:p>
        </p:txBody>
      </p:sp>
      <p:pic>
        <p:nvPicPr>
          <p:cNvPr id="5" name="Picture 3" descr="E:\fribot_img\usb-a-b-ca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068960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3" descr="http://www.ds-parts.co.kr/upload/goods/gd240_c1317448606_LED8PI-NY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98308">
            <a:off x="7038324" y="4383157"/>
            <a:ext cx="1133873" cy="1133873"/>
          </a:xfrm>
          <a:prstGeom prst="rect">
            <a:avLst/>
          </a:prstGeom>
          <a:noFill/>
        </p:spPr>
      </p:pic>
      <p:pic>
        <p:nvPicPr>
          <p:cNvPr id="7" name="Picture 5" descr="http://www.ds-parts.co.kr/upload/goods/gd240_c1317448534_LED8PI-NR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3242">
            <a:off x="6672718" y="4305582"/>
            <a:ext cx="954360" cy="954360"/>
          </a:xfrm>
          <a:prstGeom prst="rect">
            <a:avLst/>
          </a:prstGeom>
          <a:noFill/>
        </p:spPr>
      </p:pic>
      <p:pic>
        <p:nvPicPr>
          <p:cNvPr id="8" name="Picture 7" descr="http://www.ds-parts.co.kr/upload/goods/gd240_c1317448367_LED8PI-NG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365104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436096" y="3068960"/>
            <a:ext cx="1728192" cy="1772505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5076056" y="1556792"/>
            <a:ext cx="3672408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5292080" y="4725144"/>
            <a:ext cx="1253288" cy="72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35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768752" cy="37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Blink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34076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/*Blink*/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led = 13;</a:t>
            </a:r>
          </a:p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the setup routine runs once when you press reset:</a:t>
            </a:r>
          </a:p>
          <a:p>
            <a:r>
              <a:rPr lang="en-US" altLang="ko-KR" sz="2000" b="1" dirty="0" smtClean="0"/>
              <a:t>void setup() {                </a:t>
            </a:r>
          </a:p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// initialize the digital pin as an output.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(led, OUTPUT);   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the loop routine runs over and over again forever:</a:t>
            </a:r>
          </a:p>
          <a:p>
            <a:r>
              <a:rPr lang="en-US" altLang="ko-KR" sz="2000" b="1" dirty="0" smtClean="0"/>
              <a:t>void loop()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(led, HIGH);  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turn the LED on (HIGH is the voltage level)</a:t>
            </a:r>
          </a:p>
          <a:p>
            <a:r>
              <a:rPr lang="en-US" altLang="ko-KR" sz="2000" b="1" dirty="0" smtClean="0"/>
              <a:t>  delay(1000);              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wait for a second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(led, LOW);   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turn the LED off by making the voltage LOW</a:t>
            </a:r>
          </a:p>
          <a:p>
            <a:r>
              <a:rPr lang="en-US" altLang="ko-KR" sz="2000" b="1" dirty="0" smtClean="0"/>
              <a:t>  delay(1000);              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wait for a second</a:t>
            </a:r>
          </a:p>
          <a:p>
            <a:r>
              <a:rPr lang="en-US" altLang="ko-KR" sz="2000" b="1" dirty="0" smtClean="0"/>
              <a:t>}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File&gt;Example&gt;Basics&gt;Blink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r>
              <a:rPr lang="ko-KR" altLang="en-US" dirty="0" smtClean="0"/>
              <a:t>동작 살펴보기</a:t>
            </a:r>
            <a:r>
              <a:rPr lang="en-US" altLang="ko-KR" dirty="0" smtClean="0"/>
              <a:t>!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외부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회로를 설치하지 않고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프로그램 실행결과를 내장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만으로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확인해보기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D13 </a:t>
            </a:r>
            <a:r>
              <a:rPr lang="ko-KR" altLang="en-US" dirty="0" smtClean="0">
                <a:sym typeface="Wingdings" pitchFamily="2" charset="2"/>
              </a:rPr>
              <a:t>포트를 유용하게 사용하는 방법은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en-US" altLang="ko-KR" dirty="0" smtClean="0"/>
          </a:p>
          <a:p>
            <a:r>
              <a:rPr lang="en-US" altLang="ko-KR" dirty="0" smtClean="0"/>
              <a:t>USB</a:t>
            </a:r>
            <a:r>
              <a:rPr lang="ko-KR" altLang="en-US" dirty="0" smtClean="0"/>
              <a:t>케이블을 제거하고 </a:t>
            </a:r>
            <a:r>
              <a:rPr lang="en-US" altLang="ko-KR" dirty="0" smtClean="0"/>
              <a:t>AA </a:t>
            </a:r>
            <a:r>
              <a:rPr lang="ko-KR" altLang="en-US" dirty="0" smtClean="0"/>
              <a:t>배터리 전원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연결하여 다시 동작해보기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전원 스위치 상태 변경해보기</a:t>
            </a:r>
            <a:r>
              <a:rPr lang="en-US" altLang="ko-KR" dirty="0" smtClean="0">
                <a:sym typeface="Wingdings" pitchFamily="2" charset="2"/>
              </a:rPr>
              <a:t> </a:t>
            </a:r>
          </a:p>
          <a:p>
            <a:r>
              <a:rPr lang="ko-KR" altLang="en-US" dirty="0" smtClean="0">
                <a:sym typeface="Wingdings" pitchFamily="2" charset="2"/>
              </a:rPr>
              <a:t>리셋 스위치 동작해보기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저항의 크기를 변화시키고 검토하기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저항을 </a:t>
            </a:r>
            <a:r>
              <a:rPr lang="en-US" altLang="ko-KR" dirty="0" smtClean="0">
                <a:sym typeface="Wingdings" pitchFamily="2" charset="2"/>
              </a:rPr>
              <a:t>4.7K</a:t>
            </a:r>
            <a:r>
              <a:rPr lang="el-GR" altLang="ko-KR" dirty="0" smtClean="0">
                <a:sym typeface="Wingdings" pitchFamily="2" charset="2"/>
              </a:rPr>
              <a:t>Ω</a:t>
            </a:r>
            <a:r>
              <a:rPr lang="en-US" altLang="ko-KR" dirty="0" smtClean="0">
                <a:sym typeface="Wingdings" pitchFamily="2" charset="2"/>
              </a:rPr>
              <a:t>, 10K</a:t>
            </a:r>
            <a:r>
              <a:rPr lang="el-GR" altLang="ko-KR" dirty="0" smtClean="0">
                <a:sym typeface="Wingdings" pitchFamily="2" charset="2"/>
              </a:rPr>
              <a:t>Ω</a:t>
            </a:r>
            <a:r>
              <a:rPr lang="ko-KR" altLang="en-US" dirty="0" err="1" smtClean="0">
                <a:sym typeface="Wingdings" pitchFamily="2" charset="2"/>
              </a:rPr>
              <a:t>으로</a:t>
            </a:r>
            <a:r>
              <a:rPr lang="ko-KR" altLang="en-US" dirty="0" smtClean="0">
                <a:sym typeface="Wingdings" pitchFamily="2" charset="2"/>
              </a:rPr>
              <a:t> 각각 증가시키고 </a:t>
            </a:r>
            <a:r>
              <a:rPr lang="en-US" altLang="ko-KR" dirty="0" smtClean="0">
                <a:sym typeface="Wingdings" pitchFamily="2" charset="2"/>
              </a:rPr>
              <a:t>LED</a:t>
            </a:r>
            <a:r>
              <a:rPr lang="ko-KR" altLang="en-US" dirty="0" smtClean="0">
                <a:sym typeface="Wingdings" pitchFamily="2" charset="2"/>
              </a:rPr>
              <a:t>상태를 평가해보기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디지털 출력 핀 번호 변경해보기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120680" cy="43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o-KR" altLang="en-US" b="1" dirty="0" smtClean="0">
                <a:solidFill>
                  <a:srgbClr val="0070C0"/>
                </a:solidFill>
              </a:rPr>
              <a:t>단계</a:t>
            </a:r>
            <a:r>
              <a:rPr lang="en-US" altLang="ko-KR" b="1" dirty="0" smtClean="0">
                <a:solidFill>
                  <a:srgbClr val="0070C0"/>
                </a:solidFill>
              </a:rPr>
              <a:t>Ⅰ : </a:t>
            </a:r>
            <a:r>
              <a:rPr lang="ko-KR" altLang="en-US" b="1" dirty="0" smtClean="0">
                <a:solidFill>
                  <a:srgbClr val="0070C0"/>
                </a:solidFill>
              </a:rPr>
              <a:t>아두이노 보드 가지고 놀기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소개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아두이노비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(ArduinoBee)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 살펴보기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I-1. LED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깜박이기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I-2.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버튼으로 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LED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켜고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/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끄기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I-3.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피에조 스피커 다루기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I-4.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가변저항기 연결하기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I-5. Photo-Tr.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로 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LED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불켜기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I-6. IR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광센서 다루기 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 I-7.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서보모터 다루기</a:t>
            </a: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Fading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340768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/* Fading</a:t>
            </a:r>
          </a:p>
          <a:p>
            <a:r>
              <a:rPr lang="en-US" altLang="ko-KR" sz="1400" b="1" dirty="0" smtClean="0"/>
              <a:t>  This example shows how to fade an LED using the </a:t>
            </a:r>
            <a:r>
              <a:rPr lang="en-US" altLang="ko-KR" sz="1400" b="1" dirty="0" err="1" smtClean="0"/>
              <a:t>analogWrite</a:t>
            </a:r>
            <a:r>
              <a:rPr lang="en-US" altLang="ko-KR" sz="1400" b="1" dirty="0" smtClean="0"/>
              <a:t>() function.</a:t>
            </a:r>
          </a:p>
          <a:p>
            <a:r>
              <a:rPr lang="en-US" altLang="ko-KR" sz="1400" b="1" dirty="0" smtClean="0"/>
              <a:t>  */</a:t>
            </a:r>
          </a:p>
          <a:p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ledPin</a:t>
            </a:r>
            <a:r>
              <a:rPr lang="en-US" altLang="ko-KR" sz="1400" b="1" dirty="0" smtClean="0"/>
              <a:t> = 9;   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LED connected to digital pin 9</a:t>
            </a:r>
          </a:p>
          <a:p>
            <a:r>
              <a:rPr lang="en-US" altLang="ko-KR" sz="1400" b="1" dirty="0" smtClean="0"/>
              <a:t>void setup()  {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// nothing happens in setup </a:t>
            </a:r>
          </a:p>
          <a:p>
            <a:r>
              <a:rPr lang="en-US" altLang="ko-KR" sz="1400" b="1" dirty="0" smtClean="0"/>
              <a:t>} </a:t>
            </a:r>
          </a:p>
          <a:p>
            <a:r>
              <a:rPr lang="en-US" altLang="ko-KR" sz="1400" b="1" dirty="0" smtClean="0"/>
              <a:t>void loop()  { </a:t>
            </a:r>
          </a:p>
          <a:p>
            <a:r>
              <a:rPr lang="en-US" altLang="ko-KR" sz="1400" b="1" dirty="0" smtClean="0"/>
              <a:t> 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// fade in from min to max in increments of 5 points:</a:t>
            </a:r>
          </a:p>
          <a:p>
            <a:r>
              <a:rPr lang="en-US" altLang="ko-KR" sz="1400" b="1" dirty="0" smtClean="0"/>
              <a:t>  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= 0 ;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&lt;= 255;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+=5) {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// sets the value (range from 0 to 255):</a:t>
            </a:r>
          </a:p>
          <a:p>
            <a:r>
              <a:rPr lang="en-US" altLang="ko-KR" sz="1400" b="1" dirty="0" smtClean="0"/>
              <a:t>    </a:t>
            </a:r>
            <a:r>
              <a:rPr lang="en-US" altLang="ko-KR" sz="1400" b="1" dirty="0" err="1" smtClean="0"/>
              <a:t>analogWrite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ledPin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);        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// wait for 30 milliseconds to see the dimming effect   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delay(30);                            </a:t>
            </a:r>
          </a:p>
          <a:p>
            <a:r>
              <a:rPr lang="en-US" altLang="ko-KR" sz="1400" b="1" dirty="0" smtClean="0"/>
              <a:t>  }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// fade out from max to min in increments of 5 points:</a:t>
            </a:r>
          </a:p>
          <a:p>
            <a:r>
              <a:rPr lang="en-US" altLang="ko-KR" sz="1400" b="1" dirty="0" smtClean="0"/>
              <a:t>  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= 255 ;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&gt;= 0;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 -=5) {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// sets the value (range from 0 to 255):</a:t>
            </a:r>
          </a:p>
          <a:p>
            <a:r>
              <a:rPr lang="en-US" altLang="ko-KR" sz="1400" b="1" dirty="0" smtClean="0"/>
              <a:t>    </a:t>
            </a:r>
            <a:r>
              <a:rPr lang="en-US" altLang="ko-KR" sz="1400" b="1" dirty="0" err="1" smtClean="0"/>
              <a:t>analogWrite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ledPin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fadeValue</a:t>
            </a:r>
            <a:r>
              <a:rPr lang="en-US" altLang="ko-KR" sz="1400" b="1" dirty="0" smtClean="0"/>
              <a:t>);         </a:t>
            </a:r>
          </a:p>
          <a:p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// wait for 30 milliseconds to see the dimming effect    </a:t>
            </a:r>
          </a:p>
          <a:p>
            <a:r>
              <a:rPr lang="en-US" altLang="ko-KR" sz="1400" b="1" dirty="0" smtClean="0"/>
              <a:t>    delay(30);                            </a:t>
            </a:r>
          </a:p>
          <a:p>
            <a:r>
              <a:rPr lang="en-US" altLang="ko-KR" sz="1400" b="1" dirty="0" smtClean="0"/>
              <a:t>  } </a:t>
            </a:r>
          </a:p>
          <a:p>
            <a:r>
              <a:rPr lang="en-US" altLang="ko-KR" sz="1400" b="1" dirty="0" smtClean="0"/>
              <a:t>}</a:t>
            </a:r>
            <a:endParaRPr lang="en-US" altLang="ko-KR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File&gt;Example&gt;2.Analog&gt;Fading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819258" cy="377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Multiple LED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84784"/>
            <a:ext cx="388843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[]={2,3,4,5,6,7,8,9};</a:t>
            </a:r>
          </a:p>
          <a:p>
            <a:pPr>
              <a:buNone/>
            </a:pPr>
            <a:r>
              <a:rPr lang="en-US" altLang="ko-KR" sz="1600" b="1" dirty="0" smtClean="0"/>
              <a:t>void setup()</a:t>
            </a:r>
          </a:p>
          <a:p>
            <a:pPr>
              <a:buNone/>
            </a:pPr>
            <a:r>
              <a:rPr lang="en-US" altLang="ko-KR" sz="1600" b="1" dirty="0" smtClean="0"/>
              <a:t>{</a:t>
            </a:r>
          </a:p>
          <a:p>
            <a:pPr>
              <a:buNone/>
            </a:pPr>
            <a:r>
              <a:rPr lang="en-US" altLang="ko-KR" sz="1600" b="1" dirty="0" smtClean="0"/>
              <a:t>   for (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i</a:t>
            </a:r>
            <a:r>
              <a:rPr lang="en-US" altLang="ko-KR" sz="1600" b="1" dirty="0" smtClean="0"/>
              <a:t>=0; </a:t>
            </a:r>
            <a:r>
              <a:rPr lang="en-US" altLang="ko-KR" sz="1600" b="1" dirty="0" err="1" smtClean="0"/>
              <a:t>i</a:t>
            </a:r>
            <a:r>
              <a:rPr lang="en-US" altLang="ko-KR" sz="1600" b="1" dirty="0" smtClean="0"/>
              <a:t>&lt;8 ; </a:t>
            </a:r>
            <a:r>
              <a:rPr lang="en-US" altLang="ko-KR" sz="1600" b="1" dirty="0" err="1" smtClean="0"/>
              <a:t>i</a:t>
            </a:r>
            <a:r>
              <a:rPr lang="en-US" altLang="ko-KR" sz="1600" b="1" dirty="0" smtClean="0"/>
              <a:t>++){</a:t>
            </a:r>
          </a:p>
          <a:p>
            <a:pPr>
              <a:buNone/>
            </a:pPr>
            <a:r>
              <a:rPr lang="en-US" altLang="ko-KR" sz="1600" b="1" dirty="0" smtClean="0"/>
              <a:t>       </a:t>
            </a:r>
            <a:r>
              <a:rPr lang="en-US" altLang="ko-KR" sz="1600" b="1" dirty="0" err="1" smtClean="0"/>
              <a:t>pinMode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</a:t>
            </a:r>
            <a:r>
              <a:rPr lang="en-US" altLang="ko-KR" sz="1600" b="1" dirty="0" err="1" smtClean="0"/>
              <a:t>i</a:t>
            </a:r>
            <a:r>
              <a:rPr lang="en-US" altLang="ko-KR" sz="1600" b="1" dirty="0" smtClean="0"/>
              <a:t>], OUTPUT);</a:t>
            </a:r>
          </a:p>
          <a:p>
            <a:pPr>
              <a:buNone/>
            </a:pPr>
            <a:r>
              <a:rPr lang="en-US" altLang="ko-KR" sz="1600" b="1" dirty="0" smtClean="0"/>
              <a:t>   }</a:t>
            </a:r>
          </a:p>
          <a:p>
            <a:pPr>
              <a:buNone/>
            </a:pPr>
            <a:r>
              <a:rPr lang="en-US" altLang="ko-KR" sz="1600" b="1" dirty="0" smtClean="0"/>
              <a:t>}</a:t>
            </a:r>
          </a:p>
          <a:p>
            <a:pPr>
              <a:buNone/>
            </a:pPr>
            <a:r>
              <a:rPr lang="en-US" altLang="ko-KR" sz="1600" b="1" dirty="0" smtClean="0"/>
              <a:t>void loop()</a:t>
            </a:r>
          </a:p>
          <a:p>
            <a:pPr>
              <a:buNone/>
            </a:pPr>
            <a:r>
              <a:rPr lang="en-US" altLang="ko-KR" sz="1600" b="1" dirty="0" smtClean="0"/>
              <a:t>{ </a:t>
            </a:r>
          </a:p>
          <a:p>
            <a:pPr>
              <a:buNone/>
            </a:pPr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oneAfterAnotherNoLoop</a:t>
            </a:r>
            <a:r>
              <a:rPr lang="en-US" altLang="ko-KR" sz="1600" b="1" dirty="0" smtClean="0"/>
              <a:t>();</a:t>
            </a:r>
          </a:p>
          <a:p>
            <a:pPr>
              <a:buNone/>
            </a:pPr>
            <a:r>
              <a:rPr lang="en-US" altLang="ko-KR" sz="1600" b="1" dirty="0" smtClean="0"/>
              <a:t>}</a:t>
            </a:r>
          </a:p>
          <a:p>
            <a:pPr>
              <a:buNone/>
            </a:pPr>
            <a:r>
              <a:rPr lang="en-US" altLang="ko-KR" sz="1600" b="1" dirty="0" smtClean="0"/>
              <a:t>void </a:t>
            </a:r>
            <a:r>
              <a:rPr lang="en-US" altLang="ko-KR" sz="1600" b="1" dirty="0" err="1" smtClean="0"/>
              <a:t>oneAfterAnotherNoLoop</a:t>
            </a:r>
            <a:r>
              <a:rPr lang="en-US" altLang="ko-KR" sz="1600" b="1" dirty="0" smtClean="0"/>
              <a:t>(){</a:t>
            </a:r>
          </a:p>
          <a:p>
            <a:pPr>
              <a:buNone/>
            </a:pPr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delayTime</a:t>
            </a:r>
            <a:r>
              <a:rPr lang="en-US" altLang="ko-KR" sz="1600" b="1" dirty="0" smtClean="0"/>
              <a:t>=100;</a:t>
            </a:r>
          </a:p>
          <a:p>
            <a:pPr>
              <a:buNone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[0],HIGH);</a:t>
            </a:r>
          </a:p>
          <a:p>
            <a:pPr>
              <a:buNone/>
            </a:pPr>
            <a:r>
              <a:rPr lang="en-US" altLang="ko-KR" sz="1600" b="1" dirty="0" smtClean="0"/>
              <a:t>   delay(500);</a:t>
            </a:r>
            <a:endParaRPr lang="ko-KR" altLang="en-US" sz="1600" b="1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0" y="1484784"/>
            <a:ext cx="38884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[1],HIGH);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[2],HIGH);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[3],HIGH);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[4],HIGH);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[5],HIGH);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[6],HIGH);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[7],HIGH);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ledPins</a:t>
            </a:r>
            <a:r>
              <a:rPr lang="en-US" altLang="ko-KR" sz="1600" b="1" dirty="0" smtClean="0"/>
              <a:t>[7],LOW);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  delay(500);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b="1" dirty="0" smtClean="0"/>
              <a:t> }</a:t>
            </a:r>
            <a:endParaRPr lang="ko-KR" altLang="en-US" sz="1600" b="1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함수들 익히기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3672408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setup( ) </a:t>
            </a:r>
          </a:p>
          <a:p>
            <a:r>
              <a:rPr lang="en-US" altLang="ko-KR" dirty="0" smtClean="0"/>
              <a:t>loop( ) </a:t>
            </a:r>
          </a:p>
          <a:p>
            <a:r>
              <a:rPr lang="en-US" altLang="ko-KR" dirty="0" smtClean="0"/>
              <a:t>print( ) </a:t>
            </a:r>
          </a:p>
          <a:p>
            <a:r>
              <a:rPr lang="en-US" altLang="ko-KR" dirty="0" smtClean="0"/>
              <a:t>println( ) </a:t>
            </a:r>
          </a:p>
          <a:p>
            <a:r>
              <a:rPr lang="en-US" altLang="ko-KR" dirty="0" smtClean="0"/>
              <a:t>delay( 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44008" y="1556792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200" dirty="0" err="1" smtClean="0"/>
              <a:t>pinMode</a:t>
            </a:r>
            <a:r>
              <a:rPr lang="en-US" altLang="ko-KR" sz="3200" dirty="0" smtClean="0"/>
              <a:t>( )</a:t>
            </a: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200" dirty="0" err="1" smtClean="0"/>
              <a:t>digitalWrite</a:t>
            </a:r>
            <a:r>
              <a:rPr lang="en-US" altLang="ko-KR" sz="3200" dirty="0" smtClean="0"/>
              <a:t>(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analogWrite</a:t>
            </a: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ko-KR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Multiple LED </a:t>
            </a:r>
            <a:r>
              <a:rPr lang="ko-KR" altLang="en-US" dirty="0" smtClean="0"/>
              <a:t>프로그래밍의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들에서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순서대로 끄기를 완성해보자</a:t>
            </a:r>
            <a:endParaRPr lang="en-US" altLang="ko-KR" dirty="0" smtClean="0"/>
          </a:p>
          <a:p>
            <a:r>
              <a:rPr lang="ko-KR" altLang="en-US" dirty="0" smtClean="0"/>
              <a:t>지연시간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delaytime</a:t>
            </a:r>
            <a:r>
              <a:rPr lang="en-US" altLang="ko-KR" dirty="0" smtClean="0"/>
              <a:t>) </a:t>
            </a:r>
            <a:r>
              <a:rPr lang="ko-KR" altLang="en-US" dirty="0" smtClean="0"/>
              <a:t>변경해보자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다양한 모양으로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불빛을 조합해보자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I-2. </a:t>
            </a:r>
            <a:r>
              <a:rPr lang="ko-KR" altLang="en-US" dirty="0" smtClean="0"/>
              <a:t>버튼으로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켜기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2.1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2.2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2.3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2.4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아두이노 </a:t>
            </a:r>
            <a:r>
              <a:rPr lang="ko-KR" altLang="en-US" b="1" dirty="0" err="1" smtClean="0"/>
              <a:t>디지털핀을</a:t>
            </a:r>
            <a:r>
              <a:rPr lang="ko-KR" altLang="en-US" b="1" dirty="0" smtClean="0"/>
              <a:t> 사용하여 입력신호를 읽을 수</a:t>
            </a:r>
            <a:r>
              <a:rPr lang="ko-KR" altLang="en-US" dirty="0" smtClean="0"/>
              <a:t> 있도록 해보자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어떤 </a:t>
            </a:r>
            <a:r>
              <a:rPr lang="ko-KR" altLang="en-US" b="1" dirty="0" smtClean="0">
                <a:sym typeface="Wingdings" pitchFamily="2" charset="2"/>
              </a:rPr>
              <a:t>프로그램 함수를 </a:t>
            </a:r>
            <a:r>
              <a:rPr lang="ko-KR" altLang="en-US" dirty="0" smtClean="0">
                <a:sym typeface="Wingdings" pitchFamily="2" charset="2"/>
              </a:rPr>
              <a:t>사용할까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en-US" altLang="ko-KR" dirty="0" smtClean="0"/>
          </a:p>
          <a:p>
            <a:r>
              <a:rPr lang="en-US" altLang="ko-KR" dirty="0" smtClean="0"/>
              <a:t>LED </a:t>
            </a:r>
            <a:r>
              <a:rPr lang="ko-KR" altLang="en-US" dirty="0" smtClean="0"/>
              <a:t>불빛을 </a:t>
            </a:r>
            <a:r>
              <a:rPr lang="ko-KR" altLang="en-US" b="1" dirty="0" smtClean="0"/>
              <a:t>스위치 동작으로 끄거나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또는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켜지도록</a:t>
            </a:r>
            <a:r>
              <a:rPr lang="ko-KR" altLang="en-US" dirty="0" smtClean="0"/>
              <a:t> 해보자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회로구성에서 </a:t>
            </a:r>
            <a:r>
              <a:rPr lang="ko-KR" altLang="en-US" b="1" dirty="0" err="1" smtClean="0"/>
              <a:t>풀업</a:t>
            </a:r>
            <a:r>
              <a:rPr lang="ko-KR" altLang="en-US" b="1" dirty="0" smtClean="0"/>
              <a:t> 방식과 풀다운 방식</a:t>
            </a:r>
            <a:r>
              <a:rPr lang="ko-KR" altLang="en-US" dirty="0" smtClean="0"/>
              <a:t>을 비교하고 이해해보자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smtClean="0"/>
              <a:t>실험에 필요한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98904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아두이노비 </a:t>
            </a:r>
            <a:r>
              <a:rPr lang="en-US" altLang="ko-KR" sz="2400" dirty="0" smtClean="0"/>
              <a:t>BOE </a:t>
            </a:r>
            <a:r>
              <a:rPr lang="ko-KR" altLang="en-US" sz="2400" dirty="0" smtClean="0"/>
              <a:t>쉴드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USB </a:t>
            </a:r>
            <a:r>
              <a:rPr lang="ko-KR" altLang="en-US" sz="2400" dirty="0" smtClean="0"/>
              <a:t>케이블 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LED </a:t>
            </a:r>
            <a:r>
              <a:rPr lang="ko-KR" altLang="en-US" sz="2400" dirty="0" smtClean="0"/>
              <a:t>          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220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/10k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각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 와이어            </a:t>
            </a:r>
            <a:r>
              <a:rPr lang="en-US" altLang="ko-KR" sz="2400" dirty="0" smtClean="0"/>
              <a:t>10ea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err="1" smtClean="0"/>
              <a:t>푸시버튼</a:t>
            </a:r>
            <a:r>
              <a:rPr lang="en-US" altLang="ko-KR" sz="2400" dirty="0" smtClean="0"/>
              <a:t>(Tact)</a:t>
            </a:r>
            <a:r>
              <a:rPr lang="ko-KR" altLang="en-US" sz="2400" dirty="0" smtClean="0"/>
              <a:t>스위치  </a:t>
            </a:r>
            <a:r>
              <a:rPr lang="en-US" altLang="ko-KR" sz="2400" dirty="0" smtClean="0"/>
              <a:t>1ea</a:t>
            </a:r>
            <a:endParaRPr lang="ko-KR" altLang="en-US" sz="2400" dirty="0"/>
          </a:p>
        </p:txBody>
      </p:sp>
      <p:pic>
        <p:nvPicPr>
          <p:cNvPr id="1027" name="Picture 3" descr="E:\fribot_img\usb-a-b-cab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780928"/>
            <a:ext cx="1296144" cy="1296144"/>
          </a:xfrm>
          <a:prstGeom prst="rect">
            <a:avLst/>
          </a:prstGeom>
          <a:noFill/>
        </p:spPr>
      </p:pic>
      <p:pic>
        <p:nvPicPr>
          <p:cNvPr id="17413" name="Picture 5" descr="http://www.ds-parts.co.kr/upload/goods/gd240_c1317448534_LED8PI-NR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3242">
            <a:off x="6384686" y="4017550"/>
            <a:ext cx="954360" cy="954360"/>
          </a:xfrm>
          <a:prstGeom prst="rect">
            <a:avLst/>
          </a:prstGeom>
          <a:noFill/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12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580112" y="2996952"/>
            <a:ext cx="1728192" cy="1772505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5076056" y="1556792"/>
            <a:ext cx="3672408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010" name="Picture 2" descr="http://www.parallax.com/Portals/0/Images/Prod/4/400/400-00002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16" t="30240" r="27425" b="30449"/>
          <a:stretch>
            <a:fillRect/>
          </a:stretch>
        </p:blipFill>
        <p:spPr bwMode="auto">
          <a:xfrm>
            <a:off x="5220072" y="3212976"/>
            <a:ext cx="1080120" cy="936104"/>
          </a:xfrm>
          <a:prstGeom prst="rect">
            <a:avLst/>
          </a:prstGeom>
          <a:noFill/>
        </p:spPr>
      </p:pic>
      <p:pic>
        <p:nvPicPr>
          <p:cNvPr id="14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7092280" y="3933056"/>
            <a:ext cx="1253288" cy="720079"/>
          </a:xfrm>
          <a:prstGeom prst="rect">
            <a:avLst/>
          </a:prstGeom>
          <a:noFill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259" y="1642931"/>
            <a:ext cx="2089109" cy="140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</a:t>
            </a:r>
            <a:r>
              <a:rPr lang="ko-KR" altLang="en-US" dirty="0" smtClean="0"/>
              <a:t>실습회로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구성하기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46907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버튼으로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불끄기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1340768"/>
            <a:ext cx="5040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const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 = 2;     </a:t>
            </a:r>
          </a:p>
          <a:p>
            <a:r>
              <a:rPr lang="en-US" altLang="ko-KR" sz="2000" b="1" dirty="0" smtClean="0"/>
              <a:t>const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 =  13;  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 0;        </a:t>
            </a:r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OUTPUT);      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, INPUT);   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 </a:t>
            </a:r>
            <a:r>
              <a:rPr lang="en-US" altLang="ko-KR" sz="2000" b="1" dirty="0" err="1" smtClean="0"/>
              <a:t>digitalRead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);</a:t>
            </a:r>
          </a:p>
          <a:p>
            <a:r>
              <a:rPr lang="en-US" altLang="ko-KR" sz="2000" b="1" dirty="0" smtClean="0"/>
              <a:t>  if (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== HIGH) {     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</a:t>
            </a:r>
            <a:r>
              <a:rPr lang="en-US" altLang="ko-KR" sz="2000" b="1" dirty="0" smtClean="0"/>
              <a:t>);  </a:t>
            </a:r>
          </a:p>
          <a:p>
            <a:r>
              <a:rPr lang="en-US" altLang="ko-KR" sz="2000" b="1" dirty="0" smtClean="0"/>
              <a:t>  } </a:t>
            </a:r>
          </a:p>
          <a:p>
            <a:r>
              <a:rPr lang="en-US" altLang="ko-KR" sz="2000" b="1" dirty="0" smtClean="0"/>
              <a:t>  else {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r>
              <a:rPr lang="en-US" altLang="ko-KR" sz="2000" b="1" dirty="0" smtClean="0"/>
              <a:t>); </a:t>
            </a:r>
          </a:p>
          <a:p>
            <a:r>
              <a:rPr lang="en-US" altLang="ko-KR" sz="2000" b="1" dirty="0" smtClean="0"/>
              <a:t>  }  }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File&gt;Example&gt;2.Digital&gt;Button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736528" y="1469048"/>
            <a:ext cx="3025352" cy="33855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buttonState</a:t>
            </a:r>
            <a:r>
              <a:rPr lang="en-US" altLang="ko-KR" sz="1600" b="1" dirty="0" smtClean="0"/>
              <a:t> = 0;        </a:t>
            </a:r>
          </a:p>
          <a:p>
            <a:r>
              <a:rPr lang="en-US" altLang="ko-KR" sz="1600" b="1" dirty="0" smtClean="0"/>
              <a:t>void setup() {</a:t>
            </a:r>
          </a:p>
          <a:p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pinMode</a:t>
            </a:r>
            <a:r>
              <a:rPr lang="en-US" altLang="ko-KR" sz="1600" b="1" dirty="0" smtClean="0"/>
              <a:t>(13, OUTPUT);      </a:t>
            </a:r>
          </a:p>
          <a:p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pinMode</a:t>
            </a:r>
            <a:r>
              <a:rPr lang="en-US" altLang="ko-KR" sz="1600" b="1" dirty="0" smtClean="0"/>
              <a:t>(2, INPUT);     </a:t>
            </a:r>
          </a:p>
          <a:p>
            <a:r>
              <a:rPr lang="en-US" altLang="ko-KR" sz="1600" b="1" dirty="0" smtClean="0"/>
              <a:t>}</a:t>
            </a:r>
          </a:p>
          <a:p>
            <a:r>
              <a:rPr lang="en-US" altLang="ko-KR" sz="1600" b="1" dirty="0" smtClean="0"/>
              <a:t>void loop(){</a:t>
            </a:r>
          </a:p>
          <a:p>
            <a:r>
              <a:rPr lang="en-US" altLang="ko-KR" sz="1600" b="1" dirty="0" smtClean="0"/>
              <a:t>  </a:t>
            </a:r>
            <a:r>
              <a:rPr lang="en-US" altLang="ko-KR" sz="1600" b="1" dirty="0" err="1" smtClean="0"/>
              <a:t>buttonState</a:t>
            </a:r>
            <a:r>
              <a:rPr lang="en-US" altLang="ko-KR" sz="1600" b="1" dirty="0" smtClean="0"/>
              <a:t>=</a:t>
            </a:r>
            <a:r>
              <a:rPr lang="en-US" altLang="ko-KR" sz="1600" b="1" dirty="0" err="1" smtClean="0"/>
              <a:t>digitalRead</a:t>
            </a:r>
            <a:r>
              <a:rPr lang="en-US" altLang="ko-KR" sz="1600" b="1" dirty="0" smtClean="0"/>
              <a:t>(2);</a:t>
            </a:r>
          </a:p>
          <a:p>
            <a:r>
              <a:rPr lang="en-US" altLang="ko-KR" sz="1600" b="1" dirty="0" smtClean="0"/>
              <a:t>  if (</a:t>
            </a:r>
            <a:r>
              <a:rPr lang="en-US" altLang="ko-KR" sz="1600" b="1" dirty="0" err="1" smtClean="0"/>
              <a:t>buttonState</a:t>
            </a:r>
            <a:r>
              <a:rPr lang="en-US" altLang="ko-KR" sz="1600" b="1" dirty="0" smtClean="0"/>
              <a:t> == HIGH) {     </a:t>
            </a:r>
          </a:p>
          <a:p>
            <a:r>
              <a:rPr lang="en-US" altLang="ko-KR" sz="1600" b="1" dirty="0" smtClean="0"/>
              <a:t>    </a:t>
            </a: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(13, </a:t>
            </a:r>
            <a:r>
              <a:rPr lang="en-US" altLang="ko-K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</a:t>
            </a:r>
            <a:r>
              <a:rPr lang="en-US" altLang="ko-KR" sz="1600" b="1" dirty="0" smtClean="0"/>
              <a:t>);  </a:t>
            </a:r>
          </a:p>
          <a:p>
            <a:r>
              <a:rPr lang="en-US" altLang="ko-KR" sz="1600" b="1" dirty="0" smtClean="0"/>
              <a:t>  } </a:t>
            </a:r>
          </a:p>
          <a:p>
            <a:r>
              <a:rPr lang="en-US" altLang="ko-KR" sz="1600" b="1" dirty="0" smtClean="0"/>
              <a:t>  else {</a:t>
            </a:r>
          </a:p>
          <a:p>
            <a:r>
              <a:rPr lang="en-US" altLang="ko-KR" sz="1600" b="1" dirty="0" smtClean="0"/>
              <a:t>    </a:t>
            </a:r>
            <a:r>
              <a:rPr lang="en-US" altLang="ko-KR" sz="1600" b="1" dirty="0" err="1" smtClean="0"/>
              <a:t>digitalWrite</a:t>
            </a:r>
            <a:r>
              <a:rPr lang="en-US" altLang="ko-KR" sz="1600" b="1" dirty="0" smtClean="0"/>
              <a:t>(13, </a:t>
            </a:r>
            <a:r>
              <a:rPr lang="en-US" altLang="ko-K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r>
              <a:rPr lang="en-US" altLang="ko-KR" sz="1600" b="1" dirty="0" smtClean="0"/>
              <a:t>); </a:t>
            </a:r>
          </a:p>
          <a:p>
            <a:r>
              <a:rPr lang="en-US" altLang="ko-KR" sz="1600" b="1" dirty="0" smtClean="0"/>
              <a:t>  }  }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48691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더 간단하게 프로그래밍하기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ko-KR" altLang="en-US" b="1" dirty="0" smtClean="0"/>
              <a:t>아두이노 </a:t>
            </a:r>
            <a:r>
              <a:rPr lang="en-US" altLang="ko-KR" b="1" dirty="0" smtClean="0"/>
              <a:t>neo-</a:t>
            </a:r>
            <a:r>
              <a:rPr lang="ko-KR" altLang="en-US" b="1" dirty="0" err="1" smtClean="0"/>
              <a:t>로봇카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v2</a:t>
            </a:r>
            <a:r>
              <a:rPr lang="ko-KR" altLang="en-US" b="1" dirty="0" smtClean="0"/>
              <a:t> 키트  </a:t>
            </a:r>
            <a:r>
              <a:rPr lang="en-US" altLang="ko-KR" b="1" dirty="0" smtClean="0"/>
              <a:t>1 </a:t>
            </a:r>
            <a:r>
              <a:rPr lang="ko-KR" altLang="en-US" b="1" dirty="0" smtClean="0"/>
              <a:t>세트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971600" y="2483604"/>
            <a:ext cx="7272808" cy="352839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19" y="2494233"/>
            <a:ext cx="5822801" cy="3455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571484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출처</a:t>
            </a:r>
            <a:r>
              <a:rPr lang="en-US" altLang="ko-KR" sz="1400" dirty="0" smtClean="0"/>
              <a:t>: www.fribot.com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버튼으로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불켜기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5576" y="1340768"/>
            <a:ext cx="56166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const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 = 2;     </a:t>
            </a:r>
          </a:p>
          <a:p>
            <a:r>
              <a:rPr lang="en-US" altLang="ko-KR" sz="2000" b="1" dirty="0" smtClean="0"/>
              <a:t>const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 =  13;  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 0;        </a:t>
            </a:r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OUTPUT);      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, INPUT);   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 </a:t>
            </a:r>
            <a:r>
              <a:rPr lang="en-US" altLang="ko-KR" sz="2000" b="1" dirty="0" err="1" smtClean="0"/>
              <a:t>digitalRead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buttonPin</a:t>
            </a:r>
            <a:r>
              <a:rPr lang="en-US" altLang="ko-KR" sz="2000" b="1" dirty="0" smtClean="0"/>
              <a:t>);</a:t>
            </a:r>
          </a:p>
          <a:p>
            <a:r>
              <a:rPr lang="en-US" altLang="ko-KR" sz="2000" b="1" dirty="0" smtClean="0"/>
              <a:t>  if (</a:t>
            </a:r>
            <a:r>
              <a:rPr lang="en-US" altLang="ko-KR" sz="2000" b="1" dirty="0" err="1" smtClean="0"/>
              <a:t>buttonState</a:t>
            </a:r>
            <a:r>
              <a:rPr lang="en-US" altLang="ko-KR" sz="2000" b="1" dirty="0" smtClean="0"/>
              <a:t> == HIGH) {     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r>
              <a:rPr lang="en-US" altLang="ko-KR" sz="2000" b="1" dirty="0" smtClean="0"/>
              <a:t>);  </a:t>
            </a:r>
          </a:p>
          <a:p>
            <a:r>
              <a:rPr lang="en-US" altLang="ko-KR" sz="2000" b="1" dirty="0" smtClean="0"/>
              <a:t>  } </a:t>
            </a:r>
          </a:p>
          <a:p>
            <a:r>
              <a:rPr lang="en-US" altLang="ko-KR" sz="2000" b="1" dirty="0" smtClean="0"/>
              <a:t>  else {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</a:t>
            </a:r>
            <a:r>
              <a:rPr lang="en-US" altLang="ko-KR" sz="2000" b="1" dirty="0" smtClean="0"/>
              <a:t>); </a:t>
            </a:r>
          </a:p>
          <a:p>
            <a:r>
              <a:rPr lang="en-US" altLang="ko-KR" sz="2000" b="1" dirty="0" smtClean="0"/>
              <a:t>  }  }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</a:t>
            </a:r>
            <a:r>
              <a:rPr lang="ko-KR" altLang="en-US" dirty="0" smtClean="0"/>
              <a:t>실습회로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구성하기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155972" y="2380818"/>
            <a:ext cx="0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8"/>
          <p:cNvGrpSpPr/>
          <p:nvPr/>
        </p:nvGrpSpPr>
        <p:grpSpPr>
          <a:xfrm rot="10800000">
            <a:off x="936928" y="2941642"/>
            <a:ext cx="432048" cy="288032"/>
            <a:chOff x="1877224" y="2996952"/>
            <a:chExt cx="750560" cy="504056"/>
          </a:xfrm>
          <a:solidFill>
            <a:schemeClr val="bg1"/>
          </a:solidFill>
        </p:grpSpPr>
        <p:sp>
          <p:nvSpPr>
            <p:cNvPr id="6" name="이등변 삼각형 5"/>
            <p:cNvSpPr/>
            <p:nvPr/>
          </p:nvSpPr>
          <p:spPr>
            <a:xfrm>
              <a:off x="1907704" y="2996952"/>
              <a:ext cx="720080" cy="504056"/>
            </a:xfrm>
            <a:prstGeom prst="triangl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1877224" y="2996952"/>
              <a:ext cx="750560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986458" y="3775258"/>
            <a:ext cx="360040" cy="792088"/>
            <a:chOff x="5292080" y="3212976"/>
            <a:chExt cx="360040" cy="792088"/>
          </a:xfrm>
        </p:grpSpPr>
        <p:sp>
          <p:nvSpPr>
            <p:cNvPr id="9" name="직사각형 8"/>
            <p:cNvSpPr/>
            <p:nvPr/>
          </p:nvSpPr>
          <p:spPr>
            <a:xfrm>
              <a:off x="5292080" y="3284984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rot="5400000">
              <a:off x="5076056" y="3501008"/>
              <a:ext cx="792088" cy="216024"/>
            </a:xfrm>
            <a:custGeom>
              <a:avLst/>
              <a:gdLst>
                <a:gd name="connsiteX0" fmla="*/ 0 w 3596640"/>
                <a:gd name="connsiteY0" fmla="*/ 411480 h 762000"/>
                <a:gd name="connsiteX1" fmla="*/ 259080 w 3596640"/>
                <a:gd name="connsiteY1" fmla="*/ 396240 h 762000"/>
                <a:gd name="connsiteX2" fmla="*/ 426720 w 3596640"/>
                <a:gd name="connsiteY2" fmla="*/ 45720 h 762000"/>
                <a:gd name="connsiteX3" fmla="*/ 716280 w 3596640"/>
                <a:gd name="connsiteY3" fmla="*/ 762000 h 762000"/>
                <a:gd name="connsiteX4" fmla="*/ 1005840 w 3596640"/>
                <a:gd name="connsiteY4" fmla="*/ 30480 h 762000"/>
                <a:gd name="connsiteX5" fmla="*/ 1295400 w 3596640"/>
                <a:gd name="connsiteY5" fmla="*/ 762000 h 762000"/>
                <a:gd name="connsiteX6" fmla="*/ 1569720 w 3596640"/>
                <a:gd name="connsiteY6" fmla="*/ 60960 h 762000"/>
                <a:gd name="connsiteX7" fmla="*/ 1828800 w 3596640"/>
                <a:gd name="connsiteY7" fmla="*/ 762000 h 762000"/>
                <a:gd name="connsiteX8" fmla="*/ 2133600 w 3596640"/>
                <a:gd name="connsiteY8" fmla="*/ 15240 h 762000"/>
                <a:gd name="connsiteX9" fmla="*/ 2423160 w 3596640"/>
                <a:gd name="connsiteY9" fmla="*/ 731520 h 762000"/>
                <a:gd name="connsiteX10" fmla="*/ 2712720 w 3596640"/>
                <a:gd name="connsiteY10" fmla="*/ 0 h 762000"/>
                <a:gd name="connsiteX11" fmla="*/ 3048000 w 3596640"/>
                <a:gd name="connsiteY11" fmla="*/ 762000 h 762000"/>
                <a:gd name="connsiteX12" fmla="*/ 3185160 w 3596640"/>
                <a:gd name="connsiteY12" fmla="*/ 381000 h 762000"/>
                <a:gd name="connsiteX13" fmla="*/ 3596640 w 3596640"/>
                <a:gd name="connsiteY13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96640" h="762000">
                  <a:moveTo>
                    <a:pt x="0" y="411480"/>
                  </a:moveTo>
                  <a:lnTo>
                    <a:pt x="259080" y="396240"/>
                  </a:lnTo>
                  <a:lnTo>
                    <a:pt x="426720" y="45720"/>
                  </a:lnTo>
                  <a:lnTo>
                    <a:pt x="716280" y="762000"/>
                  </a:lnTo>
                  <a:lnTo>
                    <a:pt x="1005840" y="30480"/>
                  </a:lnTo>
                  <a:lnTo>
                    <a:pt x="1295400" y="762000"/>
                  </a:lnTo>
                  <a:lnTo>
                    <a:pt x="1569720" y="60960"/>
                  </a:lnTo>
                  <a:lnTo>
                    <a:pt x="1828800" y="762000"/>
                  </a:lnTo>
                  <a:lnTo>
                    <a:pt x="2133600" y="15240"/>
                  </a:lnTo>
                  <a:lnTo>
                    <a:pt x="2423160" y="731520"/>
                  </a:lnTo>
                  <a:lnTo>
                    <a:pt x="2712720" y="0"/>
                  </a:lnTo>
                  <a:lnTo>
                    <a:pt x="3048000" y="762000"/>
                  </a:lnTo>
                  <a:lnTo>
                    <a:pt x="3185160" y="381000"/>
                  </a:lnTo>
                  <a:lnTo>
                    <a:pt x="3596640" y="3810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" name="직선 연결선 10"/>
          <p:cNvCxnSpPr/>
          <p:nvPr/>
        </p:nvCxnSpPr>
        <p:spPr>
          <a:xfrm>
            <a:off x="851052" y="4981536"/>
            <a:ext cx="5497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923060" y="5064592"/>
            <a:ext cx="4275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97888" y="5147602"/>
            <a:ext cx="305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075459" y="5212800"/>
            <a:ext cx="1526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1069896" y="230881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53872" y="18767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D9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533314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GND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57928" y="274085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Photo Diode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7784" y="396499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220</a:t>
            </a:r>
            <a:r>
              <a:rPr lang="el-GR" altLang="ko-KR" sz="2000" b="1" dirty="0" smtClean="0"/>
              <a:t>Ω</a:t>
            </a:r>
            <a:endParaRPr lang="ko-KR" altLang="en-US" sz="2000" b="1" dirty="0"/>
          </a:p>
        </p:txBody>
      </p:sp>
      <p:sp>
        <p:nvSpPr>
          <p:cNvPr id="20" name="타원 19"/>
          <p:cNvSpPr/>
          <p:nvPr/>
        </p:nvSpPr>
        <p:spPr>
          <a:xfrm>
            <a:off x="3664032" y="22926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476144" y="49271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D2</a:t>
            </a:r>
            <a:endParaRPr lang="ko-KR" altLang="en-US" sz="2000" b="1" dirty="0"/>
          </a:p>
        </p:txBody>
      </p:sp>
      <p:sp>
        <p:nvSpPr>
          <p:cNvPr id="22" name="타원 21"/>
          <p:cNvSpPr/>
          <p:nvPr/>
        </p:nvSpPr>
        <p:spPr>
          <a:xfrm>
            <a:off x="3670682" y="47864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20016" y="186056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5V</a:t>
            </a:r>
            <a:endParaRPr lang="ko-KR" altLang="en-US" sz="2000" b="1" dirty="0"/>
          </a:p>
        </p:txBody>
      </p:sp>
      <p:sp>
        <p:nvSpPr>
          <p:cNvPr id="24" name="직사각형 23"/>
          <p:cNvSpPr/>
          <p:nvPr/>
        </p:nvSpPr>
        <p:spPr>
          <a:xfrm>
            <a:off x="3518168" y="2924944"/>
            <a:ext cx="648072" cy="64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3950216" y="3356992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950216" y="278092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878208" y="306896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662184" y="306896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3302144" y="325518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3734192" y="2420968"/>
            <a:ext cx="0" cy="7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734192" y="3356992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자유형 41"/>
          <p:cNvSpPr/>
          <p:nvPr/>
        </p:nvSpPr>
        <p:spPr>
          <a:xfrm flipV="1">
            <a:off x="2724614" y="3933056"/>
            <a:ext cx="998806" cy="211015"/>
          </a:xfrm>
          <a:custGeom>
            <a:avLst/>
            <a:gdLst>
              <a:gd name="connsiteX0" fmla="*/ 0 w 998806"/>
              <a:gd name="connsiteY0" fmla="*/ 0 h 211015"/>
              <a:gd name="connsiteX1" fmla="*/ 0 w 998806"/>
              <a:gd name="connsiteY1" fmla="*/ 211015 h 211015"/>
              <a:gd name="connsiteX2" fmla="*/ 998806 w 998806"/>
              <a:gd name="connsiteY2" fmla="*/ 211015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806" h="211015">
                <a:moveTo>
                  <a:pt x="0" y="0"/>
                </a:moveTo>
                <a:lnTo>
                  <a:pt x="0" y="211015"/>
                </a:lnTo>
                <a:lnTo>
                  <a:pt x="998806" y="211015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2729596" y="4221088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10K</a:t>
            </a:r>
            <a:r>
              <a:rPr lang="el-GR" altLang="ko-KR" b="1" dirty="0" smtClean="0"/>
              <a:t>Ω</a:t>
            </a:r>
            <a:endParaRPr lang="ko-KR" altLang="en-US" dirty="0"/>
          </a:p>
        </p:txBody>
      </p:sp>
      <p:cxnSp>
        <p:nvCxnSpPr>
          <p:cNvPr id="45" name="직선 연결선 44"/>
          <p:cNvCxnSpPr>
            <a:stCxn id="41" idx="13"/>
          </p:cNvCxnSpPr>
          <p:nvPr/>
        </p:nvCxnSpPr>
        <p:spPr>
          <a:xfrm flipH="1">
            <a:off x="1141904" y="4797152"/>
            <a:ext cx="15938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82064" y="314096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Push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Button</a:t>
            </a:r>
            <a:endParaRPr lang="ko-KR" altLang="en-US" sz="2000" b="1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3734833" y="3923531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DCIM\102CANON\IMG_1120.JPG"/>
          <p:cNvPicPr>
            <a:picLocks noChangeAspect="1" noChangeArrowheads="1"/>
          </p:cNvPicPr>
          <p:nvPr/>
        </p:nvPicPr>
        <p:blipFill>
          <a:blip r:embed="rId2" cstate="print"/>
          <a:srcRect l="7670" t="5682" r="5403" b="13636"/>
          <a:stretch>
            <a:fillRect/>
          </a:stretch>
        </p:blipFill>
        <p:spPr bwMode="auto">
          <a:xfrm>
            <a:off x="4443720" y="2199922"/>
            <a:ext cx="4248472" cy="295727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763688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[PULL DOWN </a:t>
            </a:r>
            <a:r>
              <a:rPr lang="ko-KR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방식</a:t>
            </a:r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320" y="5157192"/>
            <a:ext cx="126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푸시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버튼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스위치</a:t>
            </a:r>
            <a:endParaRPr lang="ko-KR" altLang="en-US" b="1" dirty="0"/>
          </a:p>
        </p:txBody>
      </p:sp>
      <p:sp>
        <p:nvSpPr>
          <p:cNvPr id="52" name="자유형 51"/>
          <p:cNvSpPr/>
          <p:nvPr/>
        </p:nvSpPr>
        <p:spPr>
          <a:xfrm>
            <a:off x="6893169" y="4867422"/>
            <a:ext cx="1674056" cy="914400"/>
          </a:xfrm>
          <a:custGeom>
            <a:avLst/>
            <a:gdLst>
              <a:gd name="connsiteX0" fmla="*/ 1674056 w 1674056"/>
              <a:gd name="connsiteY0" fmla="*/ 914400 h 914400"/>
              <a:gd name="connsiteX1" fmla="*/ 675249 w 1674056"/>
              <a:gd name="connsiteY1" fmla="*/ 914400 h 914400"/>
              <a:gd name="connsiteX2" fmla="*/ 0 w 1674056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056" h="914400">
                <a:moveTo>
                  <a:pt x="1674056" y="914400"/>
                </a:moveTo>
                <a:lnTo>
                  <a:pt x="675249" y="914400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788436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LED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0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GND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2838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5V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36296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D13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6096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D2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9" name="슬라이드 번호 개체 틀 4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31</a:t>
            </a:fld>
            <a:endParaRPr lang="ko-KR" altLang="en-US"/>
          </a:p>
        </p:txBody>
      </p:sp>
      <p:cxnSp>
        <p:nvCxnSpPr>
          <p:cNvPr id="66" name="직선 화살표 연결선 65"/>
          <p:cNvCxnSpPr/>
          <p:nvPr/>
        </p:nvCxnSpPr>
        <p:spPr>
          <a:xfrm>
            <a:off x="4860032" y="3356992"/>
            <a:ext cx="0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>
            <a:off x="5652120" y="2924944"/>
            <a:ext cx="14401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>
            <a:off x="7596336" y="2564904"/>
            <a:ext cx="72008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flipH="1" flipV="1">
            <a:off x="8244408" y="4005064"/>
            <a:ext cx="72008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43"/>
          <p:cNvGrpSpPr/>
          <p:nvPr/>
        </p:nvGrpSpPr>
        <p:grpSpPr>
          <a:xfrm>
            <a:off x="2555776" y="4005064"/>
            <a:ext cx="360040" cy="792088"/>
            <a:chOff x="5292080" y="3212976"/>
            <a:chExt cx="360040" cy="792088"/>
          </a:xfrm>
        </p:grpSpPr>
        <p:sp>
          <p:nvSpPr>
            <p:cNvPr id="40" name="직사각형 39"/>
            <p:cNvSpPr/>
            <p:nvPr/>
          </p:nvSpPr>
          <p:spPr>
            <a:xfrm>
              <a:off x="5292080" y="3284984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rot="5400000">
              <a:off x="5076056" y="3501008"/>
              <a:ext cx="792088" cy="216024"/>
            </a:xfrm>
            <a:custGeom>
              <a:avLst/>
              <a:gdLst>
                <a:gd name="connsiteX0" fmla="*/ 0 w 3596640"/>
                <a:gd name="connsiteY0" fmla="*/ 411480 h 762000"/>
                <a:gd name="connsiteX1" fmla="*/ 259080 w 3596640"/>
                <a:gd name="connsiteY1" fmla="*/ 396240 h 762000"/>
                <a:gd name="connsiteX2" fmla="*/ 426720 w 3596640"/>
                <a:gd name="connsiteY2" fmla="*/ 45720 h 762000"/>
                <a:gd name="connsiteX3" fmla="*/ 716280 w 3596640"/>
                <a:gd name="connsiteY3" fmla="*/ 762000 h 762000"/>
                <a:gd name="connsiteX4" fmla="*/ 1005840 w 3596640"/>
                <a:gd name="connsiteY4" fmla="*/ 30480 h 762000"/>
                <a:gd name="connsiteX5" fmla="*/ 1295400 w 3596640"/>
                <a:gd name="connsiteY5" fmla="*/ 762000 h 762000"/>
                <a:gd name="connsiteX6" fmla="*/ 1569720 w 3596640"/>
                <a:gd name="connsiteY6" fmla="*/ 60960 h 762000"/>
                <a:gd name="connsiteX7" fmla="*/ 1828800 w 3596640"/>
                <a:gd name="connsiteY7" fmla="*/ 762000 h 762000"/>
                <a:gd name="connsiteX8" fmla="*/ 2133600 w 3596640"/>
                <a:gd name="connsiteY8" fmla="*/ 15240 h 762000"/>
                <a:gd name="connsiteX9" fmla="*/ 2423160 w 3596640"/>
                <a:gd name="connsiteY9" fmla="*/ 731520 h 762000"/>
                <a:gd name="connsiteX10" fmla="*/ 2712720 w 3596640"/>
                <a:gd name="connsiteY10" fmla="*/ 0 h 762000"/>
                <a:gd name="connsiteX11" fmla="*/ 3048000 w 3596640"/>
                <a:gd name="connsiteY11" fmla="*/ 762000 h 762000"/>
                <a:gd name="connsiteX12" fmla="*/ 3185160 w 3596640"/>
                <a:gd name="connsiteY12" fmla="*/ 381000 h 762000"/>
                <a:gd name="connsiteX13" fmla="*/ 3596640 w 3596640"/>
                <a:gd name="connsiteY13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96640" h="762000">
                  <a:moveTo>
                    <a:pt x="0" y="411480"/>
                  </a:moveTo>
                  <a:lnTo>
                    <a:pt x="259080" y="396240"/>
                  </a:lnTo>
                  <a:lnTo>
                    <a:pt x="426720" y="45720"/>
                  </a:lnTo>
                  <a:lnTo>
                    <a:pt x="716280" y="762000"/>
                  </a:lnTo>
                  <a:lnTo>
                    <a:pt x="1005840" y="30480"/>
                  </a:lnTo>
                  <a:lnTo>
                    <a:pt x="1295400" y="762000"/>
                  </a:lnTo>
                  <a:lnTo>
                    <a:pt x="1569720" y="60960"/>
                  </a:lnTo>
                  <a:lnTo>
                    <a:pt x="1828800" y="762000"/>
                  </a:lnTo>
                  <a:lnTo>
                    <a:pt x="2133600" y="15240"/>
                  </a:lnTo>
                  <a:lnTo>
                    <a:pt x="2423160" y="731520"/>
                  </a:lnTo>
                  <a:lnTo>
                    <a:pt x="2712720" y="0"/>
                  </a:lnTo>
                  <a:lnTo>
                    <a:pt x="3048000" y="762000"/>
                  </a:lnTo>
                  <a:lnTo>
                    <a:pt x="3185160" y="381000"/>
                  </a:lnTo>
                  <a:lnTo>
                    <a:pt x="3596640" y="3810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프로그램을 반복 실행해보자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새로운 회로에서도 동일한 실험 결과가 얻어지나요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디지털 핀과 스위치가 직접 연결되면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어떤 문제가 발생하나요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풀 다운 방식과 풀 업 방식에서 스위치를 연결하는 방식에 대하여 생각해보세요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/>
              <a:t>풀 다운</a:t>
            </a:r>
            <a:r>
              <a:rPr lang="en-US" altLang="ko-KR" dirty="0" smtClean="0"/>
              <a:t>/</a:t>
            </a:r>
            <a:r>
              <a:rPr lang="ko-KR" altLang="en-US" dirty="0" smtClean="0"/>
              <a:t>풀 업 방식에서 저항을 사용하는 이유에 대하여 말해보세요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새로운 프로그램 함수들 익히기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4536504" cy="4525963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digitalRead</a:t>
            </a:r>
            <a:r>
              <a:rPr lang="en-US" altLang="ko-KR" dirty="0" smtClean="0"/>
              <a:t>( 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44008" y="1556792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두개의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푸시버튼</a:t>
            </a:r>
            <a:r>
              <a:rPr lang="ko-KR" altLang="en-US" dirty="0" smtClean="0"/>
              <a:t> 스위치를 사용하여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ON button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OFF button</a:t>
            </a:r>
            <a:r>
              <a:rPr lang="ko-KR" altLang="en-US" dirty="0" smtClean="0"/>
              <a:t>이 되도록 구성하여 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하나의 </a:t>
            </a:r>
            <a:r>
              <a:rPr lang="ko-KR" altLang="en-US" dirty="0" err="1" smtClean="0"/>
              <a:t>푸시버튼으로</a:t>
            </a:r>
            <a:r>
              <a:rPr lang="ko-KR" altLang="en-US" dirty="0" smtClean="0"/>
              <a:t> 버튼을 누르면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불빛이 서서히 밝아지거나 어두워지도록 구성해보자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스위치를 누르면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의 깜박임 속도를 바꿀 수 있을까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I-3. </a:t>
            </a:r>
            <a:r>
              <a:rPr lang="ko-KR" altLang="en-US" dirty="0" smtClean="0"/>
              <a:t>피에조 스피커 다루기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3.1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3.2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3.3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3.4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피에조 스피커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piezo</a:t>
            </a:r>
            <a:r>
              <a:rPr lang="en-US" altLang="ko-KR" dirty="0" smtClean="0"/>
              <a:t> speaker)</a:t>
            </a:r>
            <a:r>
              <a:rPr lang="ko-KR" altLang="en-US" dirty="0" smtClean="0"/>
              <a:t> 소자를 사용하여 </a:t>
            </a:r>
            <a:r>
              <a:rPr lang="ko-KR" altLang="en-US" b="1" dirty="0" smtClean="0"/>
              <a:t>전자음을 만들어 </a:t>
            </a:r>
            <a:r>
              <a:rPr lang="ko-KR" altLang="en-US" dirty="0" smtClean="0"/>
              <a:t>보자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멜로디를 만들려면 </a:t>
            </a:r>
            <a:r>
              <a:rPr lang="ko-KR" altLang="en-US" dirty="0" smtClean="0"/>
              <a:t>무엇을 더 알아야 할까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C </a:t>
            </a:r>
            <a:r>
              <a:rPr lang="ko-KR" altLang="en-US" dirty="0" smtClean="0"/>
              <a:t>프로그램에서의 </a:t>
            </a:r>
            <a:r>
              <a:rPr lang="ko-KR" altLang="en-US" b="1" dirty="0" smtClean="0"/>
              <a:t>배열을 사용하여 멜로디를 </a:t>
            </a:r>
            <a:r>
              <a:rPr lang="ko-KR" altLang="en-US" dirty="0" smtClean="0"/>
              <a:t>만들어보자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소리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음성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에서 주파수는 </a:t>
            </a:r>
            <a:r>
              <a:rPr lang="ko-KR" altLang="en-US" dirty="0" smtClean="0"/>
              <a:t>무엇을 의미할까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만들어진 </a:t>
            </a:r>
            <a:r>
              <a:rPr lang="ko-KR" altLang="en-US" b="1" dirty="0" err="1" smtClean="0"/>
              <a:t>소리음을</a:t>
            </a:r>
            <a:r>
              <a:rPr lang="ko-KR" altLang="en-US" b="1" dirty="0" smtClean="0"/>
              <a:t> 하이퍼터미널로 </a:t>
            </a:r>
            <a:r>
              <a:rPr lang="ko-KR" altLang="en-US" dirty="0" smtClean="0"/>
              <a:t>출력하여 살펴보자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98" y="1825214"/>
            <a:ext cx="2060930" cy="138776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실험에 필요한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98904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아두이노비 </a:t>
            </a:r>
            <a:r>
              <a:rPr lang="en-US" altLang="ko-KR" sz="2400" dirty="0" smtClean="0"/>
              <a:t>BOE </a:t>
            </a:r>
            <a:r>
              <a:rPr lang="ko-KR" altLang="en-US" sz="2400" dirty="0" smtClean="0"/>
              <a:t>쉴드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USB </a:t>
            </a:r>
            <a:r>
              <a:rPr lang="ko-KR" altLang="en-US" sz="2400" dirty="0" smtClean="0"/>
              <a:t>케이블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 와이어            </a:t>
            </a:r>
            <a:r>
              <a:rPr lang="en-US" altLang="ko-KR" sz="2400" dirty="0" smtClean="0"/>
              <a:t>10ea</a:t>
            </a:r>
            <a:endParaRPr lang="ko-KR" altLang="en-US" sz="2400" dirty="0"/>
          </a:p>
        </p:txBody>
      </p:sp>
      <p:pic>
        <p:nvPicPr>
          <p:cNvPr id="1027" name="Picture 3" descr="E:\fribot_img\usb-a-b-ca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780928"/>
            <a:ext cx="1296144" cy="1296144"/>
          </a:xfrm>
          <a:prstGeom prst="rect">
            <a:avLst/>
          </a:prstGeom>
          <a:noFill/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35842" name="Picture 2" descr="http://www.parallax.com/Portals/0/Images/Prod/9/900/900-00001-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16" t="27216" r="30449" b="30449"/>
          <a:stretch>
            <a:fillRect/>
          </a:stretch>
        </p:blipFill>
        <p:spPr bwMode="auto">
          <a:xfrm>
            <a:off x="6588224" y="3717032"/>
            <a:ext cx="1008112" cy="1008112"/>
          </a:xfrm>
          <a:prstGeom prst="rect">
            <a:avLst/>
          </a:prstGeom>
          <a:noFill/>
        </p:spPr>
      </p:pic>
      <p:sp>
        <p:nvSpPr>
          <p:cNvPr id="14" name="모서리가 둥근 직사각형 13"/>
          <p:cNvSpPr/>
          <p:nvPr/>
        </p:nvSpPr>
        <p:spPr>
          <a:xfrm>
            <a:off x="5076056" y="1556792"/>
            <a:ext cx="3672408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5364088" y="3501008"/>
            <a:ext cx="1253288" cy="72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3490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간단한 소리 프로그램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772816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 smtClean="0"/>
              <a:t>int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speakerpin</a:t>
            </a:r>
            <a:r>
              <a:rPr lang="en-US" altLang="ko-KR" sz="2400" b="1" dirty="0" smtClean="0"/>
              <a:t> = 9;</a:t>
            </a:r>
          </a:p>
          <a:p>
            <a:r>
              <a:rPr lang="en-US" altLang="ko-KR" sz="2400" b="1" dirty="0" smtClean="0"/>
              <a:t>void setup() {</a:t>
            </a:r>
          </a:p>
          <a:p>
            <a:r>
              <a:rPr lang="en-US" altLang="ko-KR" sz="2400" b="1" dirty="0" smtClean="0"/>
              <a:t>}</a:t>
            </a:r>
          </a:p>
          <a:p>
            <a:r>
              <a:rPr lang="en-US" altLang="ko-KR" sz="2400" b="1" dirty="0" smtClean="0"/>
              <a:t>void loop(){</a:t>
            </a:r>
          </a:p>
          <a:p>
            <a:r>
              <a:rPr lang="en-US" altLang="ko-KR" sz="2400" b="1" dirty="0" smtClean="0"/>
              <a:t>  tone(</a:t>
            </a:r>
            <a:r>
              <a:rPr lang="en-US" altLang="ko-KR" sz="2400" b="1" dirty="0" err="1" smtClean="0"/>
              <a:t>speakerpin</a:t>
            </a:r>
            <a:r>
              <a:rPr lang="en-US" altLang="ko-KR" sz="2400" b="1" dirty="0" smtClean="0"/>
              <a:t>, 5000, 1000);</a:t>
            </a:r>
          </a:p>
          <a:p>
            <a:r>
              <a:rPr lang="en-US" altLang="ko-KR" sz="2400" b="1" dirty="0" smtClean="0"/>
              <a:t>  delay(2000);</a:t>
            </a:r>
          </a:p>
          <a:p>
            <a:r>
              <a:rPr lang="en-US" altLang="ko-KR" sz="2400" b="1" dirty="0" smtClean="0"/>
              <a:t>}</a:t>
            </a:r>
            <a:endParaRPr lang="ko-KR" altLang="en-US" sz="24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835696" y="3284984"/>
            <a:ext cx="158417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34084" y="3284984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27984" y="3284984"/>
            <a:ext cx="79208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275856" y="1988840"/>
            <a:ext cx="2808313" cy="1296144"/>
          </a:xfrm>
          <a:custGeom>
            <a:avLst/>
            <a:gdLst>
              <a:gd name="connsiteX0" fmla="*/ 2869809 w 2869809"/>
              <a:gd name="connsiteY0" fmla="*/ 0 h 872197"/>
              <a:gd name="connsiteX1" fmla="*/ 1899138 w 2869809"/>
              <a:gd name="connsiteY1" fmla="*/ 0 h 872197"/>
              <a:gd name="connsiteX2" fmla="*/ 1758461 w 2869809"/>
              <a:gd name="connsiteY2" fmla="*/ 0 h 872197"/>
              <a:gd name="connsiteX3" fmla="*/ 0 w 2869809"/>
              <a:gd name="connsiteY3" fmla="*/ 872197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809" h="872197">
                <a:moveTo>
                  <a:pt x="2869809" y="0"/>
                </a:moveTo>
                <a:lnTo>
                  <a:pt x="1899138" y="0"/>
                </a:lnTo>
                <a:lnTo>
                  <a:pt x="1758461" y="0"/>
                </a:lnTo>
                <a:lnTo>
                  <a:pt x="0" y="872197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4283968" y="2492897"/>
            <a:ext cx="2751793" cy="792088"/>
          </a:xfrm>
          <a:custGeom>
            <a:avLst/>
            <a:gdLst>
              <a:gd name="connsiteX0" fmla="*/ 2869809 w 2869809"/>
              <a:gd name="connsiteY0" fmla="*/ 0 h 872197"/>
              <a:gd name="connsiteX1" fmla="*/ 1899138 w 2869809"/>
              <a:gd name="connsiteY1" fmla="*/ 0 h 872197"/>
              <a:gd name="connsiteX2" fmla="*/ 1758461 w 2869809"/>
              <a:gd name="connsiteY2" fmla="*/ 0 h 872197"/>
              <a:gd name="connsiteX3" fmla="*/ 0 w 2869809"/>
              <a:gd name="connsiteY3" fmla="*/ 872197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809" h="872197">
                <a:moveTo>
                  <a:pt x="2869809" y="0"/>
                </a:moveTo>
                <a:lnTo>
                  <a:pt x="1899138" y="0"/>
                </a:lnTo>
                <a:lnTo>
                  <a:pt x="1758461" y="0"/>
                </a:lnTo>
                <a:lnTo>
                  <a:pt x="0" y="872197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5220071" y="2996952"/>
            <a:ext cx="2592289" cy="504056"/>
          </a:xfrm>
          <a:custGeom>
            <a:avLst/>
            <a:gdLst>
              <a:gd name="connsiteX0" fmla="*/ 2869809 w 2869809"/>
              <a:gd name="connsiteY0" fmla="*/ 0 h 872197"/>
              <a:gd name="connsiteX1" fmla="*/ 1899138 w 2869809"/>
              <a:gd name="connsiteY1" fmla="*/ 0 h 872197"/>
              <a:gd name="connsiteX2" fmla="*/ 1758461 w 2869809"/>
              <a:gd name="connsiteY2" fmla="*/ 0 h 872197"/>
              <a:gd name="connsiteX3" fmla="*/ 0 w 2869809"/>
              <a:gd name="connsiteY3" fmla="*/ 872197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809" h="872197">
                <a:moveTo>
                  <a:pt x="2869809" y="0"/>
                </a:moveTo>
                <a:lnTo>
                  <a:pt x="1899138" y="0"/>
                </a:lnTo>
                <a:lnTo>
                  <a:pt x="1758461" y="0"/>
                </a:lnTo>
                <a:lnTo>
                  <a:pt x="0" y="872197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04048" y="15567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핀번호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20608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주파수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25649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시간</a:t>
            </a:r>
            <a:endParaRPr lang="ko-KR" altLang="en-US" sz="2400" b="1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마이컴</a:t>
            </a:r>
            <a:r>
              <a:rPr lang="ko-KR" altLang="en-US" dirty="0" smtClean="0"/>
              <a:t> 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디지털 출력</a:t>
            </a:r>
            <a:r>
              <a:rPr lang="en-US" altLang="ko-KR" b="1" dirty="0" smtClean="0"/>
              <a:t>(D0~D13)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; LED </a:t>
            </a:r>
            <a:r>
              <a:rPr lang="ko-KR" altLang="en-US" dirty="0" smtClean="0"/>
              <a:t>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모터 제어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소리음</a:t>
            </a:r>
            <a:r>
              <a:rPr lang="ko-KR" altLang="en-US" dirty="0" smtClean="0"/>
              <a:t> 만들기 등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아날로그 출력</a:t>
            </a:r>
            <a:r>
              <a:rPr lang="en-US" altLang="ko-KR" sz="2400" b="1" dirty="0" smtClean="0"/>
              <a:t>(~D3,~D5,~D6,~D9,~D10,~D11)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; LED</a:t>
            </a:r>
            <a:r>
              <a:rPr lang="ko-KR" altLang="en-US" dirty="0" smtClean="0"/>
              <a:t>의 밝기 조절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모터의 속도 조절 등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디지털 입력</a:t>
            </a:r>
            <a:r>
              <a:rPr lang="en-US" altLang="ko-KR" b="1" dirty="0" smtClean="0"/>
              <a:t>(D0~D13)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; </a:t>
            </a:r>
            <a:r>
              <a:rPr lang="ko-KR" altLang="en-US" dirty="0" err="1" smtClean="0"/>
              <a:t>푸시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버튼이나 간단한 센서 상태 감지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아날로그 입력</a:t>
            </a:r>
            <a:r>
              <a:rPr lang="en-US" altLang="ko-KR" b="1" dirty="0" smtClean="0"/>
              <a:t>(A0~A5)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; </a:t>
            </a:r>
            <a:r>
              <a:rPr lang="ko-KR" altLang="en-US" dirty="0" smtClean="0"/>
              <a:t>가변저항기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광센서 연속신호 감지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소리음과</a:t>
            </a:r>
            <a:r>
              <a:rPr lang="ko-KR" altLang="en-US" dirty="0" smtClean="0"/>
              <a:t> 주파수의 관계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93301632" descr="EMB0000140838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8866"/>
            <a:ext cx="7344816" cy="4460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도레미파</a:t>
            </a:r>
            <a:r>
              <a:rPr lang="en-US" altLang="ko-KR" dirty="0" smtClean="0"/>
              <a:t>~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소리음</a:t>
            </a:r>
            <a:r>
              <a:rPr lang="ko-KR" altLang="en-US" dirty="0" smtClean="0"/>
              <a:t> 만들기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196752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note[] = {1047, 1174, 1319, 1397, 1568, 1760, 1976, 2093};</a:t>
            </a:r>
          </a:p>
          <a:p>
            <a:r>
              <a:rPr lang="en-US" altLang="ko-KR" b="1" dirty="0" smtClean="0"/>
              <a:t>void setup()</a:t>
            </a:r>
          </a:p>
          <a:p>
            <a:r>
              <a:rPr lang="en-US" altLang="ko-KR" b="1" dirty="0" smtClean="0"/>
              <a:t>{  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Serial.begin</a:t>
            </a:r>
            <a:r>
              <a:rPr lang="en-US" altLang="ko-KR" b="1" dirty="0" smtClean="0"/>
              <a:t>(9600);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elementCount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sizeof</a:t>
            </a:r>
            <a:r>
              <a:rPr lang="en-US" altLang="ko-KR" b="1" dirty="0" smtClean="0"/>
              <a:t>(note) / </a:t>
            </a:r>
            <a:r>
              <a:rPr lang="en-US" altLang="ko-KR" b="1" dirty="0" err="1" smtClean="0"/>
              <a:t>sizeof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);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("Number of elements in array = ");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elementCount</a:t>
            </a:r>
            <a:r>
              <a:rPr lang="en-US" altLang="ko-KR" b="1" dirty="0" smtClean="0"/>
              <a:t>);</a:t>
            </a:r>
          </a:p>
          <a:p>
            <a:r>
              <a:rPr lang="en-US" altLang="ko-KR" b="1" dirty="0" smtClean="0"/>
              <a:t>  for(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index = 0; index &lt; </a:t>
            </a:r>
            <a:r>
              <a:rPr lang="en-US" altLang="ko-KR" b="1" dirty="0" err="1" smtClean="0"/>
              <a:t>elementCount</a:t>
            </a:r>
            <a:r>
              <a:rPr lang="en-US" altLang="ko-KR" b="1" dirty="0" smtClean="0"/>
              <a:t>; index++)</a:t>
            </a:r>
          </a:p>
          <a:p>
            <a:r>
              <a:rPr lang="en-US" altLang="ko-KR" b="1" dirty="0" smtClean="0"/>
              <a:t>  {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("index = ");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(index);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("note[index] = ");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(note[index]);</a:t>
            </a:r>
          </a:p>
          <a:p>
            <a:r>
              <a:rPr lang="en-US" altLang="ko-KR" b="1" dirty="0" smtClean="0"/>
              <a:t>    tone(9, note[index], 500);               </a:t>
            </a:r>
          </a:p>
          <a:p>
            <a:r>
              <a:rPr lang="en-US" altLang="ko-KR" b="1" dirty="0" smtClean="0"/>
              <a:t>    delay(750);                                </a:t>
            </a:r>
          </a:p>
          <a:p>
            <a:r>
              <a:rPr lang="en-US" altLang="ko-KR" b="1" dirty="0" smtClean="0"/>
              <a:t>  }  }</a:t>
            </a:r>
          </a:p>
          <a:p>
            <a:r>
              <a:rPr lang="en-US" altLang="ko-KR" b="1" dirty="0" smtClean="0"/>
              <a:t>void loop()</a:t>
            </a:r>
          </a:p>
          <a:p>
            <a:r>
              <a:rPr lang="en-US" altLang="ko-KR" b="1" dirty="0" smtClean="0"/>
              <a:t>{  }</a:t>
            </a:r>
            <a:endParaRPr lang="ko-KR" alt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17079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4249224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D9</a:t>
            </a:r>
            <a:endParaRPr lang="ko-KR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멜로디 만들기 프로그래밍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41277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#include "</a:t>
            </a:r>
            <a:r>
              <a:rPr lang="en-US" altLang="ko-KR" b="1" dirty="0" err="1" smtClean="0"/>
              <a:t>pitches.h</a:t>
            </a:r>
            <a:r>
              <a:rPr lang="en-US" altLang="ko-KR" b="1" dirty="0" smtClean="0"/>
              <a:t>"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melody[] = {</a:t>
            </a:r>
          </a:p>
          <a:p>
            <a:r>
              <a:rPr lang="en-US" altLang="ko-KR" b="1" dirty="0" smtClean="0"/>
              <a:t>  NOTE_C4, NOTE_G3,NOTE_G3, NOTE_A3, NOTE_G3,0, NOTE_B3, NOTE_C4};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noteDurations</a:t>
            </a:r>
            <a:r>
              <a:rPr lang="en-US" altLang="ko-KR" b="1" dirty="0" smtClean="0"/>
              <a:t>[] = { 4, 8, 8, 4, 4, 4, 4, 4 };</a:t>
            </a:r>
          </a:p>
          <a:p>
            <a:r>
              <a:rPr lang="en-US" altLang="ko-KR" b="1" dirty="0" smtClean="0"/>
              <a:t>void setup() {</a:t>
            </a:r>
          </a:p>
          <a:p>
            <a:r>
              <a:rPr lang="en-US" altLang="ko-KR" b="1" dirty="0" smtClean="0"/>
              <a:t>  for 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thisNote</a:t>
            </a:r>
            <a:r>
              <a:rPr lang="en-US" altLang="ko-KR" b="1" dirty="0" smtClean="0"/>
              <a:t> = 0; </a:t>
            </a:r>
            <a:r>
              <a:rPr lang="en-US" altLang="ko-KR" b="1" dirty="0" err="1" smtClean="0"/>
              <a:t>thisNote</a:t>
            </a:r>
            <a:r>
              <a:rPr lang="en-US" altLang="ko-KR" b="1" dirty="0" smtClean="0"/>
              <a:t> &lt; 8; </a:t>
            </a:r>
            <a:r>
              <a:rPr lang="en-US" altLang="ko-KR" b="1" dirty="0" err="1" smtClean="0"/>
              <a:t>thisNote</a:t>
            </a:r>
            <a:r>
              <a:rPr lang="en-US" altLang="ko-KR" b="1" dirty="0" smtClean="0"/>
              <a:t>++) {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noteDuration</a:t>
            </a:r>
            <a:r>
              <a:rPr lang="en-US" altLang="ko-KR" b="1" dirty="0" smtClean="0"/>
              <a:t> = 1000/</a:t>
            </a:r>
            <a:r>
              <a:rPr lang="en-US" altLang="ko-KR" b="1" dirty="0" err="1" smtClean="0"/>
              <a:t>noteDurations</a:t>
            </a:r>
            <a:r>
              <a:rPr lang="en-US" altLang="ko-KR" b="1" dirty="0" smtClean="0"/>
              <a:t>[</a:t>
            </a:r>
            <a:r>
              <a:rPr lang="en-US" altLang="ko-KR" b="1" dirty="0" err="1" smtClean="0"/>
              <a:t>thisNote</a:t>
            </a:r>
            <a:r>
              <a:rPr lang="en-US" altLang="ko-KR" b="1" dirty="0" smtClean="0"/>
              <a:t>];</a:t>
            </a:r>
          </a:p>
          <a:p>
            <a:r>
              <a:rPr lang="en-US" altLang="ko-KR" b="1" dirty="0" smtClean="0"/>
              <a:t>    tone(8, melody[</a:t>
            </a:r>
            <a:r>
              <a:rPr lang="en-US" altLang="ko-KR" b="1" dirty="0" err="1" smtClean="0"/>
              <a:t>thisNote</a:t>
            </a:r>
            <a:r>
              <a:rPr lang="en-US" altLang="ko-KR" b="1" dirty="0" smtClean="0"/>
              <a:t>],</a:t>
            </a:r>
            <a:r>
              <a:rPr lang="en-US" altLang="ko-KR" b="1" dirty="0" err="1" smtClean="0"/>
              <a:t>noteDuration</a:t>
            </a:r>
            <a:r>
              <a:rPr lang="en-US" altLang="ko-KR" b="1" dirty="0" smtClean="0"/>
              <a:t>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pauseBetweenNotes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noteDuration</a:t>
            </a:r>
            <a:r>
              <a:rPr lang="en-US" altLang="ko-KR" b="1" dirty="0" smtClean="0"/>
              <a:t> * 1.30;</a:t>
            </a:r>
          </a:p>
          <a:p>
            <a:r>
              <a:rPr lang="en-US" altLang="ko-KR" b="1" dirty="0" smtClean="0"/>
              <a:t>    delay(</a:t>
            </a:r>
            <a:r>
              <a:rPr lang="en-US" altLang="ko-KR" b="1" dirty="0" err="1" smtClean="0"/>
              <a:t>pauseBetweenNotes</a:t>
            </a:r>
            <a:r>
              <a:rPr lang="en-US" altLang="ko-KR" b="1" dirty="0" smtClean="0"/>
              <a:t>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noTone</a:t>
            </a:r>
            <a:r>
              <a:rPr lang="en-US" altLang="ko-KR" b="1" dirty="0" smtClean="0"/>
              <a:t>(8);</a:t>
            </a:r>
          </a:p>
          <a:p>
            <a:r>
              <a:rPr lang="en-US" altLang="ko-KR" b="1" dirty="0" smtClean="0"/>
              <a:t>  }</a:t>
            </a:r>
          </a:p>
          <a:p>
            <a:r>
              <a:rPr lang="en-US" altLang="ko-KR" b="1" dirty="0" smtClean="0"/>
              <a:t>}</a:t>
            </a:r>
          </a:p>
          <a:p>
            <a:r>
              <a:rPr lang="en-US" altLang="ko-KR" b="1" dirty="0" smtClean="0"/>
              <a:t>void loop() {</a:t>
            </a:r>
          </a:p>
          <a:p>
            <a:r>
              <a:rPr lang="en-US" altLang="ko-KR" b="1" dirty="0" smtClean="0"/>
              <a:t>}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File&gt;Example&gt;2.Digital&gt;</a:t>
            </a:r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</a:rPr>
              <a:t>toneMelody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7079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8264" y="4537256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D8</a:t>
            </a:r>
            <a:endParaRPr lang="ko-KR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멜로디 만들기 프로그래밍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71600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speakerPin</a:t>
            </a:r>
            <a:r>
              <a:rPr lang="en-US" altLang="ko-KR" b="1" dirty="0" smtClean="0"/>
              <a:t> = 9;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length = 15; </a:t>
            </a:r>
          </a:p>
          <a:p>
            <a:r>
              <a:rPr lang="en-US" altLang="ko-KR" b="1" dirty="0" smtClean="0"/>
              <a:t>char notes[] = "</a:t>
            </a:r>
            <a:r>
              <a:rPr lang="en-US" altLang="ko-KR" b="1" dirty="0" err="1" smtClean="0"/>
              <a:t>ccggaagffeeddc</a:t>
            </a:r>
            <a:r>
              <a:rPr lang="en-US" altLang="ko-KR" b="1" dirty="0" smtClean="0"/>
              <a:t> "; 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beats[] = { 1, 1, 1, 1, 1, 1, 2, 1, 1, 1, 1, 1, 1, 2, 4 };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tempo = 300;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void </a:t>
            </a:r>
            <a:r>
              <a:rPr lang="en-US" altLang="ko-KR" b="1" dirty="0" err="1" smtClean="0"/>
              <a:t>playTone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tone,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duration) {</a:t>
            </a:r>
          </a:p>
          <a:p>
            <a:r>
              <a:rPr lang="en-US" altLang="ko-KR" b="1" dirty="0" smtClean="0"/>
              <a:t>  for (long </a:t>
            </a:r>
            <a:r>
              <a:rPr lang="en-US" altLang="ko-KR" b="1" dirty="0" err="1" smtClean="0"/>
              <a:t>i</a:t>
            </a:r>
            <a:r>
              <a:rPr lang="en-US" altLang="ko-KR" b="1" dirty="0" smtClean="0"/>
              <a:t> = 0; </a:t>
            </a:r>
            <a:r>
              <a:rPr lang="en-US" altLang="ko-KR" b="1" dirty="0" err="1" smtClean="0"/>
              <a:t>i</a:t>
            </a:r>
            <a:r>
              <a:rPr lang="en-US" altLang="ko-KR" b="1" dirty="0" smtClean="0"/>
              <a:t> &lt; duration * 1000L; </a:t>
            </a:r>
            <a:r>
              <a:rPr lang="en-US" altLang="ko-KR" b="1" dirty="0" err="1" smtClean="0"/>
              <a:t>i</a:t>
            </a:r>
            <a:r>
              <a:rPr lang="en-US" altLang="ko-KR" b="1" dirty="0" smtClean="0"/>
              <a:t> += tone * 2) {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digitalWrite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speakerPin</a:t>
            </a:r>
            <a:r>
              <a:rPr lang="en-US" altLang="ko-KR" b="1" dirty="0" smtClean="0"/>
              <a:t>, HIGH);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delayMicroseconds</a:t>
            </a:r>
            <a:r>
              <a:rPr lang="en-US" altLang="ko-KR" b="1" dirty="0" smtClean="0"/>
              <a:t>(tone);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digitalWrite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speakerPin</a:t>
            </a:r>
            <a:r>
              <a:rPr lang="en-US" altLang="ko-KR" b="1" dirty="0" smtClean="0"/>
              <a:t>, LOW);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delayMicroseconds</a:t>
            </a:r>
            <a:r>
              <a:rPr lang="en-US" altLang="ko-KR" b="1" dirty="0" smtClean="0"/>
              <a:t>(tone);</a:t>
            </a:r>
          </a:p>
          <a:p>
            <a:r>
              <a:rPr lang="en-US" altLang="ko-KR" b="1" dirty="0" smtClean="0"/>
              <a:t>  }</a:t>
            </a:r>
          </a:p>
          <a:p>
            <a:r>
              <a:rPr lang="en-US" altLang="ko-KR" b="1" dirty="0" smtClean="0"/>
              <a:t>}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http://ardx.org/CODE06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7079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48264" y="4537256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D9</a:t>
            </a:r>
            <a:endParaRPr lang="ko-KR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9552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void </a:t>
            </a:r>
            <a:r>
              <a:rPr lang="en-US" altLang="ko-KR" sz="2000" b="1" dirty="0" err="1" smtClean="0"/>
              <a:t>playNote</a:t>
            </a:r>
            <a:r>
              <a:rPr lang="en-US" altLang="ko-KR" sz="2000" b="1" dirty="0" smtClean="0"/>
              <a:t>(char note,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duration) {</a:t>
            </a:r>
          </a:p>
          <a:p>
            <a:r>
              <a:rPr lang="en-US" altLang="ko-KR" sz="2000" b="1" dirty="0" smtClean="0"/>
              <a:t>  char names[] = { 'c', 'd', 'e', 'f', 'g', 'a', 'b', 'C' };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tones[] = { 1915, 1700, 1519, 1432, 1275, 1136, 1014, 956 };</a:t>
            </a:r>
          </a:p>
          <a:p>
            <a:r>
              <a:rPr lang="en-US" altLang="ko-KR" sz="2000" b="1" dirty="0" smtClean="0"/>
              <a:t>  </a:t>
            </a:r>
          </a:p>
          <a:p>
            <a:r>
              <a:rPr lang="en-US" altLang="ko-KR" sz="2000" b="1" dirty="0" smtClean="0"/>
              <a:t>  for (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 = 0;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 &lt; 8;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++) {</a:t>
            </a:r>
          </a:p>
          <a:p>
            <a:r>
              <a:rPr lang="en-US" altLang="ko-KR" sz="2000" b="1" dirty="0" smtClean="0"/>
              <a:t>    if (names[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 == note) {</a:t>
            </a:r>
          </a:p>
          <a:p>
            <a:r>
              <a:rPr lang="en-US" altLang="ko-KR" sz="2000" b="1" dirty="0" smtClean="0"/>
              <a:t>      </a:t>
            </a:r>
            <a:r>
              <a:rPr lang="en-US" altLang="ko-KR" sz="2000" b="1" dirty="0" err="1" smtClean="0"/>
              <a:t>playTone</a:t>
            </a:r>
            <a:r>
              <a:rPr lang="en-US" altLang="ko-KR" sz="2000" b="1" dirty="0" smtClean="0"/>
              <a:t>(tones[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], duration);</a:t>
            </a:r>
          </a:p>
          <a:p>
            <a:r>
              <a:rPr lang="en-US" altLang="ko-KR" sz="2000" b="1" dirty="0" smtClean="0"/>
              <a:t>    }  }  }</a:t>
            </a:r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speakerPin</a:t>
            </a:r>
            <a:r>
              <a:rPr lang="en-US" altLang="ko-KR" sz="2000" b="1" dirty="0" smtClean="0"/>
              <a:t>, OUTPUT);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 {</a:t>
            </a:r>
          </a:p>
          <a:p>
            <a:r>
              <a:rPr lang="en-US" altLang="ko-KR" sz="2000" b="1" dirty="0" smtClean="0"/>
              <a:t>  for (</a:t>
            </a:r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 = 0;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 &lt; length; 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++) {</a:t>
            </a:r>
          </a:p>
          <a:p>
            <a:r>
              <a:rPr lang="en-US" altLang="ko-KR" sz="2000" b="1" dirty="0" smtClean="0"/>
              <a:t>    if (notes[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 == ' ') {</a:t>
            </a:r>
          </a:p>
          <a:p>
            <a:r>
              <a:rPr lang="en-US" altLang="ko-KR" sz="2000" b="1" dirty="0" smtClean="0"/>
              <a:t>      delay(beats[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 * tempo); </a:t>
            </a:r>
          </a:p>
          <a:p>
            <a:r>
              <a:rPr lang="en-US" altLang="ko-KR" sz="2000" b="1" dirty="0" smtClean="0"/>
              <a:t>    } else {</a:t>
            </a:r>
          </a:p>
          <a:p>
            <a:r>
              <a:rPr lang="en-US" altLang="ko-KR" sz="2000" b="1" dirty="0" smtClean="0"/>
              <a:t>      </a:t>
            </a:r>
            <a:r>
              <a:rPr lang="en-US" altLang="ko-KR" sz="2000" b="1" dirty="0" err="1" smtClean="0"/>
              <a:t>playNote</a:t>
            </a:r>
            <a:r>
              <a:rPr lang="en-US" altLang="ko-KR" sz="2000" b="1" dirty="0" smtClean="0"/>
              <a:t>(notes[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], beats[</a:t>
            </a:r>
            <a:r>
              <a:rPr lang="en-US" altLang="ko-KR" sz="2000" b="1" dirty="0" err="1" smtClean="0"/>
              <a:t>i</a:t>
            </a:r>
            <a:r>
              <a:rPr lang="en-US" altLang="ko-KR" sz="2000" b="1" dirty="0" smtClean="0"/>
              <a:t>] * tempo);   }</a:t>
            </a:r>
          </a:p>
          <a:p>
            <a:r>
              <a:rPr lang="en-US" altLang="ko-KR" sz="2000" b="1" dirty="0" smtClean="0"/>
              <a:t>    delay(tempo / 2);  }  }</a:t>
            </a:r>
            <a:endParaRPr lang="ko-KR" altLang="en-US" sz="20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새로운 프로그램 함수들 익히기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4536504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tone( 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44008" y="1556792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3.4 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음계와 음의 길이를 조절하여 나만의 전자음악을 만들어 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로봇 자동차의 </a:t>
            </a:r>
            <a:r>
              <a:rPr lang="ko-KR" altLang="en-US" dirty="0" err="1" smtClean="0"/>
              <a:t>경보음으로</a:t>
            </a:r>
            <a:r>
              <a:rPr lang="ko-KR" altLang="en-US" dirty="0" smtClean="0"/>
              <a:t> 사용할 수 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사용할 수 있다면 어떤 사용조건이 추가로 필요할까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각각의 </a:t>
            </a:r>
            <a:r>
              <a:rPr lang="ko-KR" altLang="en-US" dirty="0" err="1" smtClean="0"/>
              <a:t>경보음을</a:t>
            </a:r>
            <a:r>
              <a:rPr lang="ko-KR" altLang="en-US" dirty="0" smtClean="0"/>
              <a:t> 구분하여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만들려면 어떻게 </a:t>
            </a:r>
            <a:r>
              <a:rPr lang="ko-KR" altLang="en-US" dirty="0" err="1" smtClean="0"/>
              <a:t>해야할까</a:t>
            </a: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예</a:t>
            </a:r>
            <a:r>
              <a:rPr lang="en-US" altLang="ko-KR" dirty="0" smtClean="0">
                <a:sym typeface="Wingdings" pitchFamily="2" charset="2"/>
              </a:rPr>
              <a:t>) </a:t>
            </a:r>
            <a:r>
              <a:rPr lang="ko-KR" altLang="en-US" dirty="0" smtClean="0">
                <a:sym typeface="Wingdings" pitchFamily="2" charset="2"/>
              </a:rPr>
              <a:t>출발할 때의 </a:t>
            </a:r>
            <a:r>
              <a:rPr lang="ko-KR" altLang="en-US" dirty="0" err="1" smtClean="0">
                <a:sym typeface="Wingdings" pitchFamily="2" charset="2"/>
              </a:rPr>
              <a:t>경보음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         </a:t>
            </a:r>
            <a:r>
              <a:rPr lang="ko-KR" altLang="en-US" dirty="0" smtClean="0">
                <a:sym typeface="Wingdings" pitchFamily="2" charset="2"/>
              </a:rPr>
              <a:t>장애물이 있는 경우 </a:t>
            </a:r>
            <a:r>
              <a:rPr lang="ko-KR" altLang="en-US" dirty="0" err="1" smtClean="0">
                <a:sym typeface="Wingdings" pitchFamily="2" charset="2"/>
              </a:rPr>
              <a:t>경보음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         </a:t>
            </a:r>
            <a:r>
              <a:rPr lang="ko-KR" altLang="en-US" dirty="0" smtClean="0">
                <a:sym typeface="Wingdings" pitchFamily="2" charset="2"/>
              </a:rPr>
              <a:t>좌</a:t>
            </a:r>
            <a:r>
              <a:rPr lang="en-US" altLang="ko-KR" dirty="0" smtClean="0">
                <a:sym typeface="Wingdings" pitchFamily="2" charset="2"/>
              </a:rPr>
              <a:t>/</a:t>
            </a:r>
            <a:r>
              <a:rPr lang="ko-KR" altLang="en-US" dirty="0" smtClean="0">
                <a:sym typeface="Wingdings" pitchFamily="2" charset="2"/>
              </a:rPr>
              <a:t>우 </a:t>
            </a:r>
            <a:r>
              <a:rPr lang="ko-KR" altLang="en-US" dirty="0" err="1" smtClean="0">
                <a:sym typeface="Wingdings" pitchFamily="2" charset="2"/>
              </a:rPr>
              <a:t>회전시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경보음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err="1" smtClean="0">
                <a:sym typeface="Wingdings" pitchFamily="2" charset="2"/>
              </a:rPr>
              <a:t>후진시</a:t>
            </a:r>
            <a:r>
              <a:rPr lang="ko-KR" altLang="en-US" dirty="0" smtClean="0">
                <a:sym typeface="Wingdings" pitchFamily="2" charset="2"/>
              </a:rPr>
              <a:t> 등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I-4. </a:t>
            </a:r>
            <a:r>
              <a:rPr lang="ko-KR" altLang="en-US" dirty="0" smtClean="0"/>
              <a:t>가변저항기 연결하기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4.1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4.2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4.3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4.4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가변저항기</a:t>
            </a:r>
            <a:r>
              <a:rPr lang="en-US" altLang="ko-KR" dirty="0" smtClean="0"/>
              <a:t>(potentiometer)</a:t>
            </a:r>
            <a:r>
              <a:rPr lang="ko-KR" altLang="en-US" dirty="0" smtClean="0"/>
              <a:t>를 사용하여 </a:t>
            </a:r>
            <a:r>
              <a:rPr lang="ko-KR" altLang="en-US" b="1" dirty="0" smtClean="0"/>
              <a:t>아날로그 </a:t>
            </a:r>
            <a:r>
              <a:rPr lang="ko-KR" altLang="en-US" b="1" dirty="0" err="1" smtClean="0"/>
              <a:t>입력핀</a:t>
            </a:r>
            <a:r>
              <a:rPr lang="en-US" altLang="ko-KR" b="1" dirty="0" smtClean="0"/>
              <a:t>(A0~A5)</a:t>
            </a:r>
            <a:r>
              <a:rPr lang="ko-KR" altLang="en-US" dirty="0" smtClean="0"/>
              <a:t>을 사용해보자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아두이노가 지원하는 </a:t>
            </a:r>
            <a:r>
              <a:rPr lang="en-US" altLang="ko-KR" b="1" dirty="0" smtClean="0"/>
              <a:t>PWM</a:t>
            </a:r>
            <a:r>
              <a:rPr lang="ko-KR" altLang="en-US" b="1" dirty="0" smtClean="0"/>
              <a:t>방식의 아날로그 </a:t>
            </a:r>
            <a:r>
              <a:rPr lang="ko-KR" altLang="en-US" b="1" dirty="0" err="1" smtClean="0"/>
              <a:t>출력핀</a:t>
            </a:r>
            <a:r>
              <a:rPr lang="ko-KR" altLang="en-US" dirty="0" err="1" smtClean="0"/>
              <a:t>들을</a:t>
            </a:r>
            <a:r>
              <a:rPr lang="ko-KR" altLang="en-US" dirty="0" smtClean="0"/>
              <a:t> 사용해보자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b="1" dirty="0" smtClean="0">
                <a:sym typeface="Wingdings" pitchFamily="2" charset="2"/>
              </a:rPr>
              <a:t>~D3, ~D5, ~D6, ~D9, ~D10, ~D11</a:t>
            </a:r>
          </a:p>
          <a:p>
            <a:r>
              <a:rPr lang="en-US" altLang="ko-KR" b="1" dirty="0" smtClean="0"/>
              <a:t>PWM</a:t>
            </a:r>
            <a:r>
              <a:rPr lang="ko-KR" altLang="en-US" b="1" dirty="0" smtClean="0"/>
              <a:t>에 </a:t>
            </a:r>
            <a:r>
              <a:rPr lang="ko-KR" altLang="en-US" dirty="0" smtClean="0"/>
              <a:t>대하여 살펴보자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아날로그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값을 디지털 값으로 변환해보자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analogRead</a:t>
            </a:r>
            <a:r>
              <a:rPr lang="en-US" altLang="ko-KR" dirty="0" smtClean="0">
                <a:sym typeface="Wingdings" pitchFamily="2" charset="2"/>
              </a:rPr>
              <a:t>()</a:t>
            </a:r>
            <a:r>
              <a:rPr lang="ko-KR" altLang="en-US" dirty="0" smtClean="0">
                <a:sym typeface="Wingdings" pitchFamily="2" charset="2"/>
              </a:rPr>
              <a:t>함수는 아날로그 값을 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0~1023</a:t>
            </a:r>
            <a:r>
              <a:rPr lang="ko-KR" altLang="en-US" dirty="0" smtClean="0">
                <a:sym typeface="Wingdings" pitchFamily="2" charset="2"/>
              </a:rPr>
              <a:t>사이의 디지털 값으로 변환한다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PWM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800" dirty="0" smtClean="0"/>
              <a:t>PWM(pulse width modulation)</a:t>
            </a:r>
            <a:r>
              <a:rPr lang="ko-KR" altLang="en-US" sz="2800" dirty="0" smtClean="0"/>
              <a:t>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약자로 펄스 폭의 변화를 이용하여 아날로그 신호를 표현하는 기술을 말한다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15"/>
          <a:stretch>
            <a:fillRect/>
          </a:stretch>
        </p:blipFill>
        <p:spPr bwMode="auto">
          <a:xfrm>
            <a:off x="2195736" y="2708920"/>
            <a:ext cx="49394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아두이노 </a:t>
            </a:r>
            <a:r>
              <a:rPr lang="en-US" altLang="ko-KR" b="1" dirty="0" smtClean="0"/>
              <a:t>UNO </a:t>
            </a:r>
            <a:r>
              <a:rPr lang="ko-KR" altLang="en-US" b="1" dirty="0" smtClean="0"/>
              <a:t>하드웨어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9208" y="1960241"/>
            <a:ext cx="5338936" cy="3701007"/>
          </a:xfrm>
        </p:spPr>
        <p:txBody>
          <a:bodyPr>
            <a:noAutofit/>
          </a:bodyPr>
          <a:lstStyle/>
          <a:p>
            <a:r>
              <a:rPr lang="en-US" altLang="ko-KR" sz="2800" b="1" dirty="0" smtClean="0"/>
              <a:t>ATmega328</a:t>
            </a:r>
            <a:r>
              <a:rPr lang="en-US" altLang="ko-KR" sz="2800" dirty="0" smtClean="0"/>
              <a:t> microcontroller </a:t>
            </a:r>
          </a:p>
          <a:p>
            <a:r>
              <a:rPr lang="en-US" altLang="ko-KR" sz="2800" b="1" dirty="0" smtClean="0"/>
              <a:t>Digital I/O </a:t>
            </a:r>
            <a:r>
              <a:rPr lang="en-US" altLang="ko-KR" sz="2800" dirty="0" smtClean="0"/>
              <a:t>: D0~D13</a:t>
            </a:r>
          </a:p>
          <a:p>
            <a:r>
              <a:rPr lang="en-US" altLang="ko-KR" sz="2800" b="1" dirty="0" smtClean="0"/>
              <a:t>Analog In </a:t>
            </a:r>
            <a:r>
              <a:rPr lang="en-US" altLang="ko-KR" sz="2800" dirty="0" smtClean="0"/>
              <a:t>: A0~A5</a:t>
            </a:r>
          </a:p>
          <a:p>
            <a:r>
              <a:rPr lang="en-US" altLang="ko-KR" sz="2800" b="1" dirty="0" smtClean="0"/>
              <a:t>Analog Out </a:t>
            </a:r>
            <a:r>
              <a:rPr lang="en-US" altLang="ko-KR" sz="2800" dirty="0" smtClean="0"/>
              <a:t>: ~D3, ~D5, ~D6, ~D9, ~D10, ~D11</a:t>
            </a:r>
          </a:p>
          <a:p>
            <a:r>
              <a:rPr lang="en-US" altLang="ko-KR" sz="2800" b="1" dirty="0" smtClean="0"/>
              <a:t>USB</a:t>
            </a:r>
            <a:r>
              <a:rPr lang="en-US" altLang="ko-KR" sz="2800" dirty="0" smtClean="0"/>
              <a:t> port</a:t>
            </a:r>
          </a:p>
          <a:p>
            <a:r>
              <a:rPr lang="en-US" altLang="ko-KR" sz="2800" b="1" dirty="0" smtClean="0"/>
              <a:t>DC power </a:t>
            </a:r>
            <a:r>
              <a:rPr lang="en-US" altLang="ko-KR" sz="2800" dirty="0" smtClean="0"/>
              <a:t>input plug </a:t>
            </a:r>
            <a:endParaRPr lang="ko-KR" altLang="en-US" sz="28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1772816"/>
            <a:ext cx="5472608" cy="3888432"/>
          </a:xfrm>
          <a:prstGeom prst="roundRect">
            <a:avLst>
              <a:gd name="adj" fmla="val 93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E:\fribot_img\arduino_uno-r3_2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988840"/>
            <a:ext cx="2736304" cy="2736303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4.2 </a:t>
            </a:r>
            <a:r>
              <a:rPr lang="ko-KR" altLang="en-US" smtClean="0"/>
              <a:t>실험에 필요한 부품들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1"/>
            <a:ext cx="4978896" cy="398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아두이노비 </a:t>
            </a:r>
            <a:r>
              <a:rPr lang="en-US" altLang="ko-KR" sz="2400" smtClean="0"/>
              <a:t>BOE </a:t>
            </a:r>
            <a:r>
              <a:rPr lang="ko-KR" altLang="en-US" sz="2400" smtClean="0"/>
              <a:t>쉴드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smtClean="0"/>
              <a:t>USB </a:t>
            </a:r>
            <a:r>
              <a:rPr lang="ko-KR" altLang="en-US" sz="2400" smtClean="0"/>
              <a:t>케이블            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smtClean="0"/>
              <a:t>LED </a:t>
            </a:r>
            <a:r>
              <a:rPr lang="ko-KR" altLang="en-US" sz="2400" smtClean="0"/>
              <a:t>                     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가변저항기 </a:t>
            </a:r>
            <a:r>
              <a:rPr lang="en-US" altLang="ko-KR" sz="2400" smtClean="0"/>
              <a:t>10K</a:t>
            </a:r>
            <a:r>
              <a:rPr lang="el-GR" altLang="ko-KR" sz="2400" smtClean="0"/>
              <a:t>Ω</a:t>
            </a:r>
            <a:r>
              <a:rPr lang="ko-KR" altLang="en-US" sz="2400" smtClean="0"/>
              <a:t>      </a:t>
            </a:r>
            <a:r>
              <a:rPr lang="en-US" altLang="ko-KR" sz="240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저항 </a:t>
            </a:r>
            <a:r>
              <a:rPr lang="en-US" altLang="ko-KR" sz="2400" smtClean="0"/>
              <a:t>220</a:t>
            </a:r>
            <a:r>
              <a:rPr lang="el-GR" altLang="ko-KR" sz="2400" smtClean="0"/>
              <a:t>Ω</a:t>
            </a:r>
            <a:r>
              <a:rPr lang="en-US" altLang="ko-KR" sz="2400" smtClean="0"/>
              <a:t>               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smtClean="0"/>
              <a:t>점프 와이어            </a:t>
            </a:r>
            <a:r>
              <a:rPr lang="en-US" altLang="ko-KR" sz="2400" smtClean="0"/>
              <a:t>10ea</a:t>
            </a:r>
            <a:endParaRPr lang="ko-KR" altLang="en-US" sz="2400" dirty="0"/>
          </a:p>
        </p:txBody>
      </p:sp>
      <p:pic>
        <p:nvPicPr>
          <p:cNvPr id="5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148064" y="2564904"/>
            <a:ext cx="1728192" cy="1772505"/>
          </a:xfrm>
          <a:prstGeom prst="rect">
            <a:avLst/>
          </a:prstGeom>
          <a:noFill/>
        </p:spPr>
      </p:pic>
      <p:pic>
        <p:nvPicPr>
          <p:cNvPr id="6" name="Picture 3" descr="E:\fribot_img\usb-a-b-ca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780928"/>
            <a:ext cx="1296144" cy="1296144"/>
          </a:xfrm>
          <a:prstGeom prst="rect">
            <a:avLst/>
          </a:prstGeom>
          <a:noFill/>
        </p:spPr>
      </p:pic>
      <p:pic>
        <p:nvPicPr>
          <p:cNvPr id="7" name="Picture 7" descr="http://www.ds-parts.co.kr/upload/goods/gd240_c1317448367_LED8PI-NG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861048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2" descr="http://www.ds-parts.co.kr/upload/goods/gd240_c1323929335_Bourns_3362P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0" t="28350" r="27551" b="21251"/>
          <a:stretch>
            <a:fillRect/>
          </a:stretch>
        </p:blipFill>
        <p:spPr bwMode="auto">
          <a:xfrm>
            <a:off x="6228184" y="3140968"/>
            <a:ext cx="864096" cy="987538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5076056" y="1556792"/>
            <a:ext cx="3672408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5436096" y="3933056"/>
            <a:ext cx="1253288" cy="720079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077" y="1654999"/>
            <a:ext cx="2060930" cy="13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4.3 </a:t>
            </a:r>
            <a:r>
              <a:rPr lang="ko-KR" altLang="en-US" dirty="0" smtClean="0"/>
              <a:t>실습회로 구성하기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51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155972" y="2380818"/>
            <a:ext cx="0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8"/>
          <p:cNvGrpSpPr/>
          <p:nvPr/>
        </p:nvGrpSpPr>
        <p:grpSpPr>
          <a:xfrm rot="10800000">
            <a:off x="936928" y="2941642"/>
            <a:ext cx="432048" cy="288032"/>
            <a:chOff x="1877224" y="2996952"/>
            <a:chExt cx="750560" cy="504056"/>
          </a:xfrm>
          <a:solidFill>
            <a:schemeClr val="bg1"/>
          </a:solidFill>
        </p:grpSpPr>
        <p:sp>
          <p:nvSpPr>
            <p:cNvPr id="7" name="이등변 삼각형 6"/>
            <p:cNvSpPr/>
            <p:nvPr/>
          </p:nvSpPr>
          <p:spPr>
            <a:xfrm>
              <a:off x="1907704" y="2996952"/>
              <a:ext cx="720080" cy="504056"/>
            </a:xfrm>
            <a:prstGeom prst="triangl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877224" y="2996952"/>
              <a:ext cx="750560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43"/>
          <p:cNvGrpSpPr/>
          <p:nvPr/>
        </p:nvGrpSpPr>
        <p:grpSpPr>
          <a:xfrm>
            <a:off x="967408" y="3775258"/>
            <a:ext cx="360040" cy="792088"/>
            <a:chOff x="5292080" y="3212976"/>
            <a:chExt cx="360040" cy="792088"/>
          </a:xfrm>
        </p:grpSpPr>
        <p:sp>
          <p:nvSpPr>
            <p:cNvPr id="10" name="직사각형 9"/>
            <p:cNvSpPr/>
            <p:nvPr/>
          </p:nvSpPr>
          <p:spPr>
            <a:xfrm>
              <a:off x="5292080" y="3284984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rot="5400000">
              <a:off x="5076056" y="3501008"/>
              <a:ext cx="792088" cy="216024"/>
            </a:xfrm>
            <a:custGeom>
              <a:avLst/>
              <a:gdLst>
                <a:gd name="connsiteX0" fmla="*/ 0 w 3596640"/>
                <a:gd name="connsiteY0" fmla="*/ 411480 h 762000"/>
                <a:gd name="connsiteX1" fmla="*/ 259080 w 3596640"/>
                <a:gd name="connsiteY1" fmla="*/ 396240 h 762000"/>
                <a:gd name="connsiteX2" fmla="*/ 426720 w 3596640"/>
                <a:gd name="connsiteY2" fmla="*/ 45720 h 762000"/>
                <a:gd name="connsiteX3" fmla="*/ 716280 w 3596640"/>
                <a:gd name="connsiteY3" fmla="*/ 762000 h 762000"/>
                <a:gd name="connsiteX4" fmla="*/ 1005840 w 3596640"/>
                <a:gd name="connsiteY4" fmla="*/ 30480 h 762000"/>
                <a:gd name="connsiteX5" fmla="*/ 1295400 w 3596640"/>
                <a:gd name="connsiteY5" fmla="*/ 762000 h 762000"/>
                <a:gd name="connsiteX6" fmla="*/ 1569720 w 3596640"/>
                <a:gd name="connsiteY6" fmla="*/ 60960 h 762000"/>
                <a:gd name="connsiteX7" fmla="*/ 1828800 w 3596640"/>
                <a:gd name="connsiteY7" fmla="*/ 762000 h 762000"/>
                <a:gd name="connsiteX8" fmla="*/ 2133600 w 3596640"/>
                <a:gd name="connsiteY8" fmla="*/ 15240 h 762000"/>
                <a:gd name="connsiteX9" fmla="*/ 2423160 w 3596640"/>
                <a:gd name="connsiteY9" fmla="*/ 731520 h 762000"/>
                <a:gd name="connsiteX10" fmla="*/ 2712720 w 3596640"/>
                <a:gd name="connsiteY10" fmla="*/ 0 h 762000"/>
                <a:gd name="connsiteX11" fmla="*/ 3048000 w 3596640"/>
                <a:gd name="connsiteY11" fmla="*/ 762000 h 762000"/>
                <a:gd name="connsiteX12" fmla="*/ 3185160 w 3596640"/>
                <a:gd name="connsiteY12" fmla="*/ 381000 h 762000"/>
                <a:gd name="connsiteX13" fmla="*/ 3596640 w 3596640"/>
                <a:gd name="connsiteY13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96640" h="762000">
                  <a:moveTo>
                    <a:pt x="0" y="411480"/>
                  </a:moveTo>
                  <a:lnTo>
                    <a:pt x="259080" y="396240"/>
                  </a:lnTo>
                  <a:lnTo>
                    <a:pt x="426720" y="45720"/>
                  </a:lnTo>
                  <a:lnTo>
                    <a:pt x="716280" y="762000"/>
                  </a:lnTo>
                  <a:lnTo>
                    <a:pt x="1005840" y="30480"/>
                  </a:lnTo>
                  <a:lnTo>
                    <a:pt x="1295400" y="762000"/>
                  </a:lnTo>
                  <a:lnTo>
                    <a:pt x="1569720" y="60960"/>
                  </a:lnTo>
                  <a:lnTo>
                    <a:pt x="1828800" y="762000"/>
                  </a:lnTo>
                  <a:lnTo>
                    <a:pt x="2133600" y="15240"/>
                  </a:lnTo>
                  <a:lnTo>
                    <a:pt x="2423160" y="731520"/>
                  </a:lnTo>
                  <a:lnTo>
                    <a:pt x="2712720" y="0"/>
                  </a:lnTo>
                  <a:lnTo>
                    <a:pt x="3048000" y="762000"/>
                  </a:lnTo>
                  <a:lnTo>
                    <a:pt x="3185160" y="381000"/>
                  </a:lnTo>
                  <a:lnTo>
                    <a:pt x="3596640" y="3810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851052" y="4981536"/>
            <a:ext cx="5497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23060" y="5064592"/>
            <a:ext cx="4275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997888" y="5147602"/>
            <a:ext cx="305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075459" y="5212800"/>
            <a:ext cx="1526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1069896" y="230881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53872" y="18767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D13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533314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GND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7928" y="274085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Photo Diode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43896" y="39769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220</a:t>
            </a:r>
            <a:r>
              <a:rPr lang="el-GR" altLang="ko-KR" sz="2000" b="1" dirty="0" smtClean="0"/>
              <a:t>Ω</a:t>
            </a:r>
            <a:endParaRPr lang="ko-KR" altLang="en-US" sz="2000" b="1" dirty="0"/>
          </a:p>
        </p:txBody>
      </p:sp>
      <p:sp>
        <p:nvSpPr>
          <p:cNvPr id="25" name="자유형 24"/>
          <p:cNvSpPr/>
          <p:nvPr/>
        </p:nvSpPr>
        <p:spPr>
          <a:xfrm>
            <a:off x="1153551" y="2433711"/>
            <a:ext cx="1533378" cy="2293034"/>
          </a:xfrm>
          <a:custGeom>
            <a:avLst/>
            <a:gdLst>
              <a:gd name="connsiteX0" fmla="*/ 1533378 w 1533378"/>
              <a:gd name="connsiteY0" fmla="*/ 0 h 2293034"/>
              <a:gd name="connsiteX1" fmla="*/ 1533378 w 1533378"/>
              <a:gd name="connsiteY1" fmla="*/ 2293034 h 2293034"/>
              <a:gd name="connsiteX2" fmla="*/ 0 w 1533378"/>
              <a:gd name="connsiteY2" fmla="*/ 2293034 h 229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378" h="2293034">
                <a:moveTo>
                  <a:pt x="1533378" y="0"/>
                </a:moveTo>
                <a:lnTo>
                  <a:pt x="1533378" y="2293034"/>
                </a:lnTo>
                <a:lnTo>
                  <a:pt x="0" y="2293034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2613716" y="2305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43"/>
          <p:cNvGrpSpPr/>
          <p:nvPr/>
        </p:nvGrpSpPr>
        <p:grpSpPr>
          <a:xfrm>
            <a:off x="2499504" y="3284984"/>
            <a:ext cx="360040" cy="792088"/>
            <a:chOff x="5292080" y="3212976"/>
            <a:chExt cx="360040" cy="792088"/>
          </a:xfrm>
        </p:grpSpPr>
        <p:sp>
          <p:nvSpPr>
            <p:cNvPr id="22" name="직사각형 21"/>
            <p:cNvSpPr/>
            <p:nvPr/>
          </p:nvSpPr>
          <p:spPr>
            <a:xfrm>
              <a:off x="5292080" y="3284984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 rot="5400000">
              <a:off x="5076056" y="3501008"/>
              <a:ext cx="792088" cy="216024"/>
            </a:xfrm>
            <a:custGeom>
              <a:avLst/>
              <a:gdLst>
                <a:gd name="connsiteX0" fmla="*/ 0 w 3596640"/>
                <a:gd name="connsiteY0" fmla="*/ 411480 h 762000"/>
                <a:gd name="connsiteX1" fmla="*/ 259080 w 3596640"/>
                <a:gd name="connsiteY1" fmla="*/ 396240 h 762000"/>
                <a:gd name="connsiteX2" fmla="*/ 426720 w 3596640"/>
                <a:gd name="connsiteY2" fmla="*/ 45720 h 762000"/>
                <a:gd name="connsiteX3" fmla="*/ 716280 w 3596640"/>
                <a:gd name="connsiteY3" fmla="*/ 762000 h 762000"/>
                <a:gd name="connsiteX4" fmla="*/ 1005840 w 3596640"/>
                <a:gd name="connsiteY4" fmla="*/ 30480 h 762000"/>
                <a:gd name="connsiteX5" fmla="*/ 1295400 w 3596640"/>
                <a:gd name="connsiteY5" fmla="*/ 762000 h 762000"/>
                <a:gd name="connsiteX6" fmla="*/ 1569720 w 3596640"/>
                <a:gd name="connsiteY6" fmla="*/ 60960 h 762000"/>
                <a:gd name="connsiteX7" fmla="*/ 1828800 w 3596640"/>
                <a:gd name="connsiteY7" fmla="*/ 762000 h 762000"/>
                <a:gd name="connsiteX8" fmla="*/ 2133600 w 3596640"/>
                <a:gd name="connsiteY8" fmla="*/ 15240 h 762000"/>
                <a:gd name="connsiteX9" fmla="*/ 2423160 w 3596640"/>
                <a:gd name="connsiteY9" fmla="*/ 731520 h 762000"/>
                <a:gd name="connsiteX10" fmla="*/ 2712720 w 3596640"/>
                <a:gd name="connsiteY10" fmla="*/ 0 h 762000"/>
                <a:gd name="connsiteX11" fmla="*/ 3048000 w 3596640"/>
                <a:gd name="connsiteY11" fmla="*/ 762000 h 762000"/>
                <a:gd name="connsiteX12" fmla="*/ 3185160 w 3596640"/>
                <a:gd name="connsiteY12" fmla="*/ 381000 h 762000"/>
                <a:gd name="connsiteX13" fmla="*/ 3596640 w 3596640"/>
                <a:gd name="connsiteY13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96640" h="762000">
                  <a:moveTo>
                    <a:pt x="0" y="411480"/>
                  </a:moveTo>
                  <a:lnTo>
                    <a:pt x="259080" y="396240"/>
                  </a:lnTo>
                  <a:lnTo>
                    <a:pt x="426720" y="45720"/>
                  </a:lnTo>
                  <a:lnTo>
                    <a:pt x="716280" y="762000"/>
                  </a:lnTo>
                  <a:lnTo>
                    <a:pt x="1005840" y="30480"/>
                  </a:lnTo>
                  <a:lnTo>
                    <a:pt x="1295400" y="762000"/>
                  </a:lnTo>
                  <a:lnTo>
                    <a:pt x="1569720" y="60960"/>
                  </a:lnTo>
                  <a:lnTo>
                    <a:pt x="1828800" y="762000"/>
                  </a:lnTo>
                  <a:lnTo>
                    <a:pt x="2133600" y="15240"/>
                  </a:lnTo>
                  <a:lnTo>
                    <a:pt x="2423160" y="731520"/>
                  </a:lnTo>
                  <a:lnTo>
                    <a:pt x="2712720" y="0"/>
                  </a:lnTo>
                  <a:lnTo>
                    <a:pt x="3048000" y="762000"/>
                  </a:lnTo>
                  <a:lnTo>
                    <a:pt x="3185160" y="381000"/>
                  </a:lnTo>
                  <a:lnTo>
                    <a:pt x="3596640" y="38100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자유형 26"/>
          <p:cNvSpPr/>
          <p:nvPr/>
        </p:nvSpPr>
        <p:spPr>
          <a:xfrm>
            <a:off x="2757268" y="2433711"/>
            <a:ext cx="464234" cy="1195754"/>
          </a:xfrm>
          <a:custGeom>
            <a:avLst/>
            <a:gdLst>
              <a:gd name="connsiteX0" fmla="*/ 464234 w 464234"/>
              <a:gd name="connsiteY0" fmla="*/ 0 h 1195754"/>
              <a:gd name="connsiteX1" fmla="*/ 464234 w 464234"/>
              <a:gd name="connsiteY1" fmla="*/ 1195754 h 1195754"/>
              <a:gd name="connsiteX2" fmla="*/ 0 w 464234"/>
              <a:gd name="connsiteY2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95754">
                <a:moveTo>
                  <a:pt x="464234" y="0"/>
                </a:moveTo>
                <a:lnTo>
                  <a:pt x="464234" y="1195754"/>
                </a:lnTo>
                <a:lnTo>
                  <a:pt x="0" y="1195754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3145908" y="23050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987824" y="19027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A0</a:t>
            </a:r>
            <a:endParaRPr lang="ko-KR" alt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11760" y="19027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5V</a:t>
            </a:r>
            <a:endParaRPr lang="ko-KR" alt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71800" y="37170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Potentio-meter</a:t>
            </a:r>
            <a:endParaRPr lang="ko-KR" altLang="en-US" sz="2000" b="1" dirty="0"/>
          </a:p>
        </p:txBody>
      </p:sp>
      <p:sp>
        <p:nvSpPr>
          <p:cNvPr id="32" name="직사각형 31"/>
          <p:cNvSpPr/>
          <p:nvPr/>
        </p:nvSpPr>
        <p:spPr>
          <a:xfrm>
            <a:off x="1835696" y="357301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10K</a:t>
            </a:r>
            <a:r>
              <a:rPr lang="el-GR" altLang="ko-KR" b="1" dirty="0" smtClean="0"/>
              <a:t>Ω</a:t>
            </a:r>
            <a:endParaRPr lang="ko-KR" altLang="en-US" b="1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5626067" cy="16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240360" cy="21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924416" y="611645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자료출처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/>
              <a:t>재미삼아</a:t>
            </a:r>
            <a:r>
              <a:rPr lang="ko-KR" altLang="en-US" sz="1600" b="1" dirty="0" smtClean="0"/>
              <a:t> 아두이노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가변저항으로</a:t>
            </a:r>
            <a:r>
              <a:rPr lang="en-US" altLang="ko-KR" dirty="0" smtClean="0"/>
              <a:t> LED</a:t>
            </a:r>
            <a:r>
              <a:rPr lang="ko-KR" altLang="en-US" dirty="0" smtClean="0"/>
              <a:t>깜박임 조절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File&gt;Example&gt;3.Analog&gt;</a:t>
            </a:r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</a:rPr>
              <a:t>AnalogInput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1600" y="1556792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sensorPin</a:t>
            </a:r>
            <a:r>
              <a:rPr lang="en-US" altLang="ko-KR" sz="2000" b="1" dirty="0" smtClean="0"/>
              <a:t> = A0;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 = 13;  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 = 0; 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OUTPUT);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 = </a:t>
            </a:r>
            <a:r>
              <a:rPr lang="en-US" altLang="ko-KR" sz="2000" b="1" dirty="0" err="1" smtClean="0"/>
              <a:t>analogRead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sensorPin</a:t>
            </a:r>
            <a:r>
              <a:rPr lang="en-US" altLang="ko-KR" sz="2000" b="1" dirty="0" smtClean="0"/>
              <a:t>);    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HIGH);  </a:t>
            </a:r>
          </a:p>
          <a:p>
            <a:r>
              <a:rPr lang="en-US" altLang="ko-KR" sz="2000" b="1" dirty="0" smtClean="0"/>
              <a:t>  delay(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);          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digitalWrite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LOW);   </a:t>
            </a:r>
          </a:p>
          <a:p>
            <a:r>
              <a:rPr lang="en-US" altLang="ko-KR" sz="2000" b="1" dirty="0" smtClean="0"/>
              <a:t>  delay(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);                  </a:t>
            </a:r>
          </a:p>
          <a:p>
            <a:r>
              <a:rPr lang="en-US" altLang="ko-KR" sz="2000" b="1" dirty="0" smtClean="0"/>
              <a:t>}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문턱전압</a:t>
            </a:r>
            <a:r>
              <a:rPr lang="en-US" altLang="ko-KR" dirty="0" smtClean="0"/>
              <a:t> LED turn-ON </a:t>
            </a:r>
            <a:r>
              <a:rPr lang="ko-KR" altLang="en-US" dirty="0" smtClean="0"/>
              <a:t>제어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1600" y="1556792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sensorPin</a:t>
            </a:r>
            <a:r>
              <a:rPr lang="en-US" altLang="ko-KR" sz="2000" b="1" dirty="0" smtClean="0"/>
              <a:t> = A0;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 = 13;  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 = 0; 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OUTPUT);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 {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threshold =512;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if(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analogRead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sensorpin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) &gt; threshold){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digitalWrite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ledpin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, HIGH); }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else{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digitalWrite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ledpin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, LOW); </a:t>
            </a:r>
            <a:r>
              <a:rPr lang="en-US" altLang="ko-KR" sz="2000" b="1" dirty="0" smtClean="0"/>
              <a:t>}               </a:t>
            </a:r>
          </a:p>
          <a:p>
            <a:r>
              <a:rPr lang="en-US" altLang="ko-KR" sz="2000" b="1" dirty="0" smtClean="0"/>
              <a:t>}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가변저항으로</a:t>
            </a:r>
            <a:r>
              <a:rPr lang="en-US" altLang="ko-KR" dirty="0" smtClean="0"/>
              <a:t> LED </a:t>
            </a:r>
            <a:r>
              <a:rPr lang="ko-KR" altLang="en-US" dirty="0" smtClean="0"/>
              <a:t>밝기 조절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1600" y="1556792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sensorPin</a:t>
            </a:r>
            <a:r>
              <a:rPr lang="en-US" altLang="ko-KR" sz="2000" b="1" dirty="0" smtClean="0"/>
              <a:t> = A0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;    </a:t>
            </a:r>
          </a:p>
          <a:p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ledPin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= 9;      </a:t>
            </a:r>
          </a:p>
          <a:p>
            <a:r>
              <a:rPr lang="en-US" altLang="ko-KR" sz="2000" b="1" dirty="0" err="1" smtClean="0"/>
              <a:t>int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sensorValue</a:t>
            </a:r>
            <a:r>
              <a:rPr lang="en-US" altLang="ko-KR" sz="2000" b="1" dirty="0" smtClean="0"/>
              <a:t> = 0; 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void setup() {</a:t>
            </a:r>
          </a:p>
          <a:p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pinMode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ledPin</a:t>
            </a:r>
            <a:r>
              <a:rPr lang="en-US" altLang="ko-KR" sz="2000" b="1" dirty="0" smtClean="0"/>
              <a:t>, OUTPUT);  </a:t>
            </a:r>
          </a:p>
          <a:p>
            <a:r>
              <a:rPr lang="en-US" altLang="ko-KR" sz="2000" b="1" dirty="0" smtClean="0"/>
              <a:t>}</a:t>
            </a:r>
          </a:p>
          <a:p>
            <a:r>
              <a:rPr lang="en-US" altLang="ko-KR" sz="2000" b="1" dirty="0" smtClean="0"/>
              <a:t>void loop() {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value =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analogRead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sensorPin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) / 4;</a:t>
            </a:r>
          </a:p>
          <a:p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analogWrite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2000" b="1" dirty="0" err="1" smtClean="0">
                <a:solidFill>
                  <a:schemeClr val="accent1">
                    <a:lumMod val="75000"/>
                  </a:schemeClr>
                </a:solidFill>
              </a:rPr>
              <a:t>ledPin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, value);</a:t>
            </a:r>
          </a:p>
          <a:p>
            <a:r>
              <a:rPr lang="en-US" altLang="ko-KR" sz="2000" b="1" dirty="0" smtClean="0"/>
              <a:t>}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장의 서보 회로에서 가변저항기를 사용하여 서보의 회전속도를 조절해보자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하나의 가변저항기를 사용하여 두 개의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동작이 서로 반대가 되도록 동작시켜보세요</a:t>
            </a:r>
            <a:r>
              <a:rPr lang="en-US" altLang="ko-KR" dirty="0" smtClean="0"/>
              <a:t>? (</a:t>
            </a:r>
            <a:r>
              <a:rPr lang="ko-KR" altLang="en-US" dirty="0" smtClean="0"/>
              <a:t>예를 들어 하나의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어두워진다면 나머지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는 밝아지도록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하나가 빨라진다면 나머지는 느려지도록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I-5. Photo-Tr.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불켜기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5.1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5.2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5.3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5.4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외부의 </a:t>
            </a:r>
            <a:r>
              <a:rPr lang="ko-KR" altLang="en-US" b="1" dirty="0" smtClean="0"/>
              <a:t>불빛을 포토트랜지스터로 감지</a:t>
            </a:r>
            <a:r>
              <a:rPr lang="ko-KR" altLang="en-US" dirty="0" smtClean="0"/>
              <a:t>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아두이노 </a:t>
            </a:r>
            <a:r>
              <a:rPr lang="ko-KR" altLang="en-US" b="1" dirty="0" err="1" smtClean="0"/>
              <a:t>아날로그핀과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디지털핀으로</a:t>
            </a:r>
            <a:r>
              <a:rPr lang="ko-KR" altLang="en-US" b="1" dirty="0" smtClean="0"/>
              <a:t> 각각 신호를 감지</a:t>
            </a:r>
            <a:r>
              <a:rPr lang="ko-KR" altLang="en-US" dirty="0" smtClean="0"/>
              <a:t>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포토트랜지스터로부터 감지되는 값들을 </a:t>
            </a:r>
            <a:r>
              <a:rPr lang="ko-KR" altLang="en-US" b="1" dirty="0" smtClean="0"/>
              <a:t>하이퍼터미널로 읽고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빛의 밝기 변화에 따라 </a:t>
            </a:r>
            <a:r>
              <a:rPr lang="ko-KR" altLang="en-US" b="1" dirty="0" err="1" smtClean="0"/>
              <a:t>감지값들이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어떻게 바뀌는지 </a:t>
            </a:r>
            <a:r>
              <a:rPr lang="ko-KR" altLang="en-US" dirty="0" smtClean="0"/>
              <a:t>살펴보자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5.2 </a:t>
            </a:r>
            <a:r>
              <a:rPr lang="ko-KR" altLang="en-US" dirty="0" smtClean="0"/>
              <a:t>실험에 필요한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98904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아두이노비 </a:t>
            </a:r>
            <a:r>
              <a:rPr lang="en-US" altLang="ko-KR" sz="2400" dirty="0" smtClean="0"/>
              <a:t>BOE </a:t>
            </a:r>
            <a:r>
              <a:rPr lang="ko-KR" altLang="en-US" sz="2400" dirty="0" smtClean="0"/>
              <a:t>쉴드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USB </a:t>
            </a:r>
            <a:r>
              <a:rPr lang="ko-KR" altLang="en-US" sz="2400" dirty="0" smtClean="0"/>
              <a:t>케이블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포토트랜지스터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2K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/ 1K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/ 470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/ 4.7K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/ 10K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        </a:t>
            </a:r>
            <a:r>
              <a:rPr lang="ko-KR" altLang="en-US" sz="2400" dirty="0" smtClean="0"/>
              <a:t>각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err="1" smtClean="0"/>
              <a:t>캐패시터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0.1</a:t>
            </a:r>
            <a:r>
              <a:rPr lang="el-GR" altLang="ko-KR" sz="2400" dirty="0" smtClean="0"/>
              <a:t>μ</a:t>
            </a:r>
            <a:r>
              <a:rPr lang="en-US" altLang="ko-KR" sz="2400" dirty="0" smtClean="0"/>
              <a:t>F         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 와이어            </a:t>
            </a:r>
            <a:r>
              <a:rPr lang="en-US" altLang="ko-KR" sz="2400" dirty="0" smtClean="0"/>
              <a:t>10ea</a:t>
            </a:r>
            <a:endParaRPr lang="ko-KR" altLang="en-US" sz="2400" dirty="0"/>
          </a:p>
        </p:txBody>
      </p:sp>
      <p:pic>
        <p:nvPicPr>
          <p:cNvPr id="1027" name="Picture 3" descr="E:\fribot_img\usb-a-b-cab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780928"/>
            <a:ext cx="1296144" cy="1296144"/>
          </a:xfrm>
          <a:prstGeom prst="rect">
            <a:avLst/>
          </a:prstGeom>
          <a:noFill/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58</a:t>
            </a:fld>
            <a:endParaRPr lang="ko-KR" altLang="en-US"/>
          </a:p>
        </p:txBody>
      </p:sp>
      <p:pic>
        <p:nvPicPr>
          <p:cNvPr id="20482" name="Picture 2" descr="http://www.parallax.com/Portals/0/Images/Prod/3/350/350-00029-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284984"/>
            <a:ext cx="1512168" cy="1512168"/>
          </a:xfrm>
          <a:prstGeom prst="rect">
            <a:avLst/>
          </a:prstGeom>
          <a:noFill/>
        </p:spPr>
      </p:pic>
      <p:sp>
        <p:nvSpPr>
          <p:cNvPr id="14" name="모서리가 둥근 직사각형 13"/>
          <p:cNvSpPr/>
          <p:nvPr/>
        </p:nvSpPr>
        <p:spPr>
          <a:xfrm>
            <a:off x="5076056" y="1556792"/>
            <a:ext cx="3672408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148064" y="2564904"/>
            <a:ext cx="1728192" cy="1772505"/>
          </a:xfrm>
          <a:prstGeom prst="rect">
            <a:avLst/>
          </a:prstGeom>
          <a:noFill/>
        </p:spPr>
      </p:pic>
      <p:pic>
        <p:nvPicPr>
          <p:cNvPr id="20484" name="Picture 4" descr="http://www.parallax.com/Portals/0/Images/Prod/2/200/200-01040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1" t="27216" r="36497" b="24401"/>
          <a:stretch>
            <a:fillRect/>
          </a:stretch>
        </p:blipFill>
        <p:spPr bwMode="auto">
          <a:xfrm>
            <a:off x="5292080" y="3068960"/>
            <a:ext cx="576064" cy="1152128"/>
          </a:xfrm>
          <a:prstGeom prst="rect">
            <a:avLst/>
          </a:prstGeom>
          <a:noFill/>
        </p:spPr>
      </p:pic>
      <p:pic>
        <p:nvPicPr>
          <p:cNvPr id="17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7092280" y="4005064"/>
            <a:ext cx="1253288" cy="720079"/>
          </a:xfrm>
          <a:prstGeom prst="rect">
            <a:avLst/>
          </a:prstGeom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803" y="1604228"/>
            <a:ext cx="2060930" cy="138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(1)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59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00800" cy="465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프라이비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에듀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마이컴</a:t>
            </a:r>
            <a:r>
              <a:rPr lang="ko-KR" altLang="en-US" b="1" dirty="0" smtClean="0"/>
              <a:t> 하드웨어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8064" y="1600201"/>
            <a:ext cx="3528392" cy="190080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BOE 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쉴드</a:t>
            </a: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브레드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보드</a:t>
            </a: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서보 출력포트</a:t>
            </a:r>
            <a:endParaRPr lang="en-US" altLang="ko-K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ko-KR" sz="2800" b="1" dirty="0" err="1" smtClean="0">
                <a:solidFill>
                  <a:schemeClr val="accent6">
                    <a:lumMod val="75000"/>
                  </a:schemeClr>
                </a:solidFill>
              </a:rPr>
              <a:t>Xbee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쉴드 </a:t>
            </a:r>
            <a:endParaRPr lang="ko-KR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57200" y="1600200"/>
            <a:ext cx="447484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ATmega328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microcontroller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I/O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D0~D13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In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A0~A5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Out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~D3, ~D5, ~D6, ~D9, ~D10, ~D11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USB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power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plug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1412776"/>
            <a:ext cx="4608512" cy="4392488"/>
          </a:xfrm>
          <a:prstGeom prst="roundRect">
            <a:avLst>
              <a:gd name="adj" fmla="val 10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4048" y="1484784"/>
            <a:ext cx="3528392" cy="21602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753588"/>
            <a:ext cx="3130286" cy="210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빛의 세기를 아날로그</a:t>
            </a:r>
            <a:r>
              <a:rPr lang="en-US" altLang="ko-KR" dirty="0" smtClean="0"/>
              <a:t>(A3)</a:t>
            </a:r>
            <a:r>
              <a:rPr lang="ko-KR" altLang="en-US" dirty="0" smtClean="0"/>
              <a:t>로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62880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void setup()                 // Built-in initialization block</a:t>
            </a:r>
          </a:p>
          <a:p>
            <a:r>
              <a:rPr lang="en-US" altLang="ko-KR" b="1" dirty="0" smtClean="0"/>
              <a:t>{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Serial.begin</a:t>
            </a:r>
            <a:r>
              <a:rPr lang="en-US" altLang="ko-KR" b="1" dirty="0" smtClean="0"/>
              <a:t>(9600);        // Set data rate to 9600 bps</a:t>
            </a:r>
          </a:p>
          <a:p>
            <a:r>
              <a:rPr lang="en-US" altLang="ko-KR" b="1" dirty="0" smtClean="0"/>
              <a:t>}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void loop()                     // Main loop auto-repeats</a:t>
            </a:r>
          </a:p>
          <a:p>
            <a:r>
              <a:rPr lang="en-US" altLang="ko-KR" b="1" dirty="0" smtClean="0"/>
              <a:t>{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("A3 = ");          // Display "A3 = "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(volts(A3));         // Display measured A3 volts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(" volts");      // Display " volts" &amp; newline</a:t>
            </a:r>
          </a:p>
          <a:p>
            <a:r>
              <a:rPr lang="en-US" altLang="ko-KR" b="1" dirty="0" smtClean="0"/>
              <a:t>  delay(1000);                   // Delay for 1 second</a:t>
            </a:r>
          </a:p>
          <a:p>
            <a:r>
              <a:rPr lang="en-US" altLang="ko-KR" b="1" dirty="0" smtClean="0"/>
              <a:t>}</a:t>
            </a:r>
          </a:p>
          <a:p>
            <a:r>
              <a:rPr lang="en-US" altLang="ko-KR" b="1" dirty="0" smtClean="0"/>
              <a:t>                                             </a:t>
            </a:r>
          </a:p>
          <a:p>
            <a:r>
              <a:rPr lang="en-US" altLang="ko-KR" b="1" dirty="0" smtClean="0"/>
              <a:t>float volts(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adPin</a:t>
            </a:r>
            <a:r>
              <a:rPr lang="en-US" altLang="ko-KR" b="1" dirty="0" smtClean="0"/>
              <a:t>)         // Measures volts at </a:t>
            </a:r>
            <a:r>
              <a:rPr lang="en-US" altLang="ko-KR" b="1" dirty="0" err="1" smtClean="0"/>
              <a:t>adPin</a:t>
            </a:r>
            <a:endParaRPr lang="en-US" altLang="ko-KR" b="1" dirty="0" smtClean="0"/>
          </a:p>
          <a:p>
            <a:r>
              <a:rPr lang="en-US" altLang="ko-KR" b="1" dirty="0" smtClean="0"/>
              <a:t>{                            // Returns floating point voltage</a:t>
            </a:r>
          </a:p>
          <a:p>
            <a:r>
              <a:rPr lang="en-US" altLang="ko-KR" b="1" dirty="0" smtClean="0"/>
              <a:t> return float(</a:t>
            </a:r>
            <a:r>
              <a:rPr lang="en-US" altLang="ko-KR" b="1" dirty="0" err="1" smtClean="0"/>
              <a:t>analogRead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adPin</a:t>
            </a:r>
            <a:r>
              <a:rPr lang="en-US" altLang="ko-KR" b="1" dirty="0" smtClean="0"/>
              <a:t>)) * 5.0 / 1024.0;</a:t>
            </a:r>
          </a:p>
          <a:p>
            <a:r>
              <a:rPr lang="en-US" altLang="ko-KR" b="1" dirty="0" smtClean="0"/>
              <a:t>} 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94928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포토트랜지스터 회로 이해</a:t>
            </a:r>
            <a:endParaRPr lang="ko-KR" altLang="en-US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0113" name="_x64356608" descr="EMB00000fd840fc"/>
          <p:cNvPicPr>
            <a:picLocks noChangeAspect="1" noChangeArrowheads="1"/>
          </p:cNvPicPr>
          <p:nvPr/>
        </p:nvPicPr>
        <p:blipFill>
          <a:blip r:embed="rId2" cstate="print"/>
          <a:srcRect t="6670"/>
          <a:stretch>
            <a:fillRect/>
          </a:stretch>
        </p:blipFill>
        <p:spPr bwMode="auto">
          <a:xfrm>
            <a:off x="1419384" y="1340768"/>
            <a:ext cx="5040560" cy="2431849"/>
          </a:xfrm>
          <a:prstGeom prst="rect">
            <a:avLst/>
          </a:prstGeom>
          <a:noFill/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94896024" descr="EMB00000fd840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5040560" cy="2426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저항을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바꾸면서 다시 해보자</a:t>
            </a:r>
            <a:endParaRPr lang="ko-KR" altLang="en-US" dirty="0"/>
          </a:p>
        </p:txBody>
      </p:sp>
      <p:pic>
        <p:nvPicPr>
          <p:cNvPr id="5" name="_x94936464" descr="EMB00000fd840f8"/>
          <p:cNvPicPr>
            <a:picLocks noChangeAspect="1" noChangeArrowheads="1"/>
          </p:cNvPicPr>
          <p:nvPr/>
        </p:nvPicPr>
        <p:blipFill>
          <a:blip r:embed="rId2" cstate="print"/>
          <a:srcRect t="21683" r="62162" b="15062"/>
          <a:stretch>
            <a:fillRect/>
          </a:stretch>
        </p:blipFill>
        <p:spPr bwMode="auto">
          <a:xfrm>
            <a:off x="611560" y="1844824"/>
            <a:ext cx="3591399" cy="4104456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2627784" y="4293096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139952" y="436510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04048" y="42210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470</a:t>
            </a:r>
            <a:r>
              <a:rPr lang="el-GR" altLang="ko-KR" sz="2400" b="1" dirty="0" smtClean="0"/>
              <a:t>Ω</a:t>
            </a:r>
            <a:r>
              <a:rPr lang="en-US" altLang="ko-KR" sz="2400" b="1" dirty="0" smtClean="0"/>
              <a:t>, 1K</a:t>
            </a:r>
            <a:r>
              <a:rPr lang="el-GR" altLang="ko-KR" sz="2400" b="1" dirty="0" smtClean="0"/>
              <a:t>Ω</a:t>
            </a:r>
            <a:r>
              <a:rPr lang="en-US" altLang="ko-KR" sz="2400" b="1" dirty="0" smtClean="0"/>
              <a:t>, 4.7K</a:t>
            </a:r>
            <a:r>
              <a:rPr lang="el-GR" altLang="ko-KR" sz="2400" b="1" dirty="0" smtClean="0"/>
              <a:t>Ω</a:t>
            </a:r>
            <a:r>
              <a:rPr lang="en-US" altLang="ko-KR" sz="2400" b="1" dirty="0" smtClean="0"/>
              <a:t>, 10K</a:t>
            </a:r>
            <a:r>
              <a:rPr lang="el-GR" altLang="ko-KR" sz="2400" b="1" dirty="0" smtClean="0"/>
              <a:t>Ω</a:t>
            </a:r>
            <a:r>
              <a:rPr lang="en-US" altLang="ko-KR" sz="2400" b="1" dirty="0" smtClean="0"/>
              <a:t>  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5.3 </a:t>
            </a:r>
            <a:r>
              <a:rPr lang="ko-KR" altLang="en-US" dirty="0" smtClean="0"/>
              <a:t>실습회로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구성하기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63</a:t>
            </a:fld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80720" cy="45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빛의 세기를 디지털</a:t>
            </a:r>
            <a:r>
              <a:rPr lang="en-US" altLang="ko-KR" dirty="0" smtClean="0"/>
              <a:t>(D8) </a:t>
            </a:r>
            <a:r>
              <a:rPr lang="ko-KR" altLang="en-US" dirty="0" smtClean="0"/>
              <a:t>포트로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48478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void setup()         </a:t>
            </a:r>
            <a:r>
              <a:rPr lang="en-US" altLang="ko-KR" dirty="0" smtClean="0"/>
              <a:t>// Built-in initialization block</a:t>
            </a:r>
          </a:p>
          <a:p>
            <a:r>
              <a:rPr lang="en-US" altLang="ko-KR" b="1" dirty="0" smtClean="0"/>
              <a:t>{  </a:t>
            </a:r>
            <a:r>
              <a:rPr lang="en-US" altLang="ko-KR" b="1" dirty="0" err="1" smtClean="0"/>
              <a:t>Serial.begin</a:t>
            </a:r>
            <a:r>
              <a:rPr lang="en-US" altLang="ko-KR" b="1" dirty="0" smtClean="0"/>
              <a:t>(9600);  }     </a:t>
            </a:r>
            <a:r>
              <a:rPr lang="en-US" altLang="ko-KR" dirty="0" smtClean="0"/>
              <a:t>// Set data rate to 9600 bps</a:t>
            </a:r>
          </a:p>
          <a:p>
            <a:r>
              <a:rPr lang="en-US" altLang="ko-KR" b="1" dirty="0" smtClean="0"/>
              <a:t>void loop()               </a:t>
            </a:r>
            <a:r>
              <a:rPr lang="en-US" altLang="ko-KR" dirty="0" smtClean="0"/>
              <a:t>// Main loop auto-repeats</a:t>
            </a:r>
          </a:p>
          <a:p>
            <a:r>
              <a:rPr lang="en-US" altLang="ko-KR" b="1" dirty="0" smtClean="0"/>
              <a:t>{ long </a:t>
            </a:r>
            <a:r>
              <a:rPr lang="en-US" altLang="ko-KR" b="1" dirty="0" err="1" smtClean="0"/>
              <a:t>tLeft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rcTime</a:t>
            </a:r>
            <a:r>
              <a:rPr lang="en-US" altLang="ko-KR" b="1" dirty="0" smtClean="0"/>
              <a:t>(8);        </a:t>
            </a:r>
            <a:r>
              <a:rPr lang="en-US" altLang="ko-KR" dirty="0" smtClean="0"/>
              <a:t>// Left </a:t>
            </a:r>
            <a:r>
              <a:rPr lang="en-US" altLang="ko-KR" dirty="0" err="1" smtClean="0"/>
              <a:t>rcTime</a:t>
            </a:r>
            <a:r>
              <a:rPr lang="en-US" altLang="ko-KR" dirty="0" smtClean="0"/>
              <a:t> -&gt; </a:t>
            </a:r>
            <a:r>
              <a:rPr lang="en-US" altLang="ko-KR" dirty="0" err="1" smtClean="0"/>
              <a:t>tLeft</a:t>
            </a:r>
            <a:endParaRPr lang="en-US" altLang="ko-KR" dirty="0" smtClean="0"/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("</a:t>
            </a:r>
            <a:r>
              <a:rPr lang="en-US" altLang="ko-KR" b="1" dirty="0" err="1" smtClean="0"/>
              <a:t>tLeft</a:t>
            </a:r>
            <a:r>
              <a:rPr lang="en-US" altLang="ko-KR" b="1" dirty="0" smtClean="0"/>
              <a:t> = ");      </a:t>
            </a:r>
            <a:r>
              <a:rPr lang="en-US" altLang="ko-KR" dirty="0" smtClean="0"/>
              <a:t>// Display </a:t>
            </a:r>
            <a:r>
              <a:rPr lang="en-US" altLang="ko-KR" dirty="0" err="1" smtClean="0"/>
              <a:t>tLeft</a:t>
            </a:r>
            <a:r>
              <a:rPr lang="en-US" altLang="ko-KR" dirty="0" smtClean="0"/>
              <a:t> label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tLeft</a:t>
            </a:r>
            <a:r>
              <a:rPr lang="en-US" altLang="ko-KR" b="1" dirty="0" smtClean="0"/>
              <a:t>);          </a:t>
            </a:r>
            <a:r>
              <a:rPr lang="en-US" altLang="ko-KR" dirty="0" smtClean="0"/>
              <a:t>// Display </a:t>
            </a:r>
            <a:r>
              <a:rPr lang="en-US" altLang="ko-KR" dirty="0" err="1" smtClean="0"/>
              <a:t>tLeft</a:t>
            </a:r>
            <a:r>
              <a:rPr lang="en-US" altLang="ko-KR" dirty="0" smtClean="0"/>
              <a:t> value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(" us");        </a:t>
            </a:r>
            <a:r>
              <a:rPr lang="en-US" altLang="ko-KR" dirty="0" smtClean="0"/>
              <a:t>// Display </a:t>
            </a:r>
            <a:r>
              <a:rPr lang="en-US" altLang="ko-KR" dirty="0" err="1" smtClean="0"/>
              <a:t>tLeft</a:t>
            </a:r>
            <a:r>
              <a:rPr lang="en-US" altLang="ko-KR" dirty="0" smtClean="0"/>
              <a:t> units + newline</a:t>
            </a:r>
          </a:p>
          <a:p>
            <a:r>
              <a:rPr lang="en-US" altLang="ko-KR" b="1" dirty="0" smtClean="0"/>
              <a:t>  delay(1000);     }         </a:t>
            </a:r>
            <a:r>
              <a:rPr lang="en-US" altLang="ko-KR" dirty="0" smtClean="0"/>
              <a:t>// 1 second delay</a:t>
            </a:r>
          </a:p>
          <a:p>
            <a:r>
              <a:rPr lang="en-US" altLang="ko-KR" b="1" dirty="0" smtClean="0"/>
              <a:t>long </a:t>
            </a:r>
            <a:r>
              <a:rPr lang="en-US" altLang="ko-KR" b="1" dirty="0" err="1" smtClean="0"/>
              <a:t>rcTime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pin)           </a:t>
            </a:r>
            <a:r>
              <a:rPr lang="en-US" altLang="ko-KR" dirty="0" smtClean="0"/>
              <a:t>// ..returns decay time</a:t>
            </a:r>
          </a:p>
          <a:p>
            <a:r>
              <a:rPr lang="en-US" altLang="ko-KR" b="1" dirty="0" smtClean="0"/>
              <a:t>{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(pin, OUTPUT);      </a:t>
            </a:r>
            <a:r>
              <a:rPr lang="en-US" altLang="ko-KR" dirty="0" smtClean="0"/>
              <a:t>// Charge capacitor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digitalWrite</a:t>
            </a:r>
            <a:r>
              <a:rPr lang="en-US" altLang="ko-KR" b="1" dirty="0" smtClean="0"/>
              <a:t>(pin, HIGH);      </a:t>
            </a:r>
            <a:r>
              <a:rPr lang="en-US" altLang="ko-KR" dirty="0" smtClean="0"/>
              <a:t>// ..by setting pin </a:t>
            </a:r>
            <a:r>
              <a:rPr lang="en-US" altLang="ko-KR" dirty="0" err="1" smtClean="0"/>
              <a:t>ouput</a:t>
            </a:r>
            <a:r>
              <a:rPr lang="en-US" altLang="ko-KR" dirty="0" smtClean="0"/>
              <a:t>-high</a:t>
            </a:r>
          </a:p>
          <a:p>
            <a:r>
              <a:rPr lang="en-US" altLang="ko-KR" b="1" dirty="0" smtClean="0"/>
              <a:t>  delay(1);                     </a:t>
            </a:r>
            <a:r>
              <a:rPr lang="en-US" altLang="ko-KR" dirty="0" smtClean="0"/>
              <a:t>// ..for 5 ms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(pin, INPUT);  </a:t>
            </a:r>
            <a:r>
              <a:rPr lang="en-US" altLang="ko-KR" dirty="0" smtClean="0"/>
              <a:t>       // Set pin to input</a:t>
            </a:r>
          </a:p>
          <a:p>
            <a:r>
              <a:rPr lang="en-US" altLang="ko-KR" dirty="0" smtClean="0"/>
              <a:t>  </a:t>
            </a:r>
            <a:r>
              <a:rPr lang="en-US" altLang="ko-KR" b="1" dirty="0" err="1" smtClean="0"/>
              <a:t>digitalWrite</a:t>
            </a:r>
            <a:r>
              <a:rPr lang="en-US" altLang="ko-KR" b="1" dirty="0" smtClean="0"/>
              <a:t>(pin, LOW);        </a:t>
            </a:r>
            <a:r>
              <a:rPr lang="en-US" altLang="ko-KR" dirty="0" smtClean="0"/>
              <a:t>// ..with no </a:t>
            </a:r>
            <a:r>
              <a:rPr lang="en-US" altLang="ko-KR" dirty="0" err="1" smtClean="0"/>
              <a:t>pullup</a:t>
            </a:r>
            <a:endParaRPr lang="en-US" altLang="ko-KR" dirty="0" smtClean="0"/>
          </a:p>
          <a:p>
            <a:r>
              <a:rPr lang="en-US" altLang="ko-KR" b="1" dirty="0" smtClean="0"/>
              <a:t>  long time  = micros();        </a:t>
            </a:r>
            <a:r>
              <a:rPr lang="en-US" altLang="ko-KR" dirty="0" smtClean="0"/>
              <a:t>// Mark the time</a:t>
            </a:r>
          </a:p>
          <a:p>
            <a:r>
              <a:rPr lang="en-US" altLang="ko-KR" b="1" dirty="0" smtClean="0"/>
              <a:t>  while(</a:t>
            </a:r>
            <a:r>
              <a:rPr lang="en-US" altLang="ko-KR" b="1" dirty="0" err="1" smtClean="0"/>
              <a:t>digitalRead</a:t>
            </a:r>
            <a:r>
              <a:rPr lang="en-US" altLang="ko-KR" b="1" dirty="0" smtClean="0"/>
              <a:t>(pin));       </a:t>
            </a:r>
            <a:r>
              <a:rPr lang="en-US" altLang="ko-KR" dirty="0" smtClean="0"/>
              <a:t>// Wait for voltage &lt; threshold</a:t>
            </a:r>
          </a:p>
          <a:p>
            <a:r>
              <a:rPr lang="en-US" altLang="ko-KR" b="1" dirty="0" smtClean="0"/>
              <a:t>  time = micros() - time;      </a:t>
            </a:r>
            <a:r>
              <a:rPr lang="en-US" altLang="ko-KR" dirty="0" smtClean="0"/>
              <a:t>// Calculate decay time</a:t>
            </a:r>
          </a:p>
          <a:p>
            <a:r>
              <a:rPr lang="en-US" altLang="ko-KR" b="1" dirty="0" smtClean="0"/>
              <a:t>  return time;     }            </a:t>
            </a:r>
            <a:r>
              <a:rPr lang="en-US" altLang="ko-KR" dirty="0" smtClean="0"/>
              <a:t>// Return decay time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새로운 프로그램 함수들 익히기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4536504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micros( 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65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44008" y="1556792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주변환경이 어두워지면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밤이 되면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자동으로 켜지는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구현해보자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여러분은 </a:t>
            </a:r>
            <a:r>
              <a:rPr lang="ko-KR" altLang="en-US" dirty="0" err="1" smtClean="0"/>
              <a:t>아날로그핀과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디지털핀</a:t>
            </a:r>
            <a:r>
              <a:rPr lang="ko-KR" altLang="en-US" dirty="0" smtClean="0"/>
              <a:t> 중에서 어느 것을 선호하는가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만약 그렇다면 왜 그런가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하이퍼터미널로 물체 감지 여부를 표시할 때 두 개의 센서신호 감지 결과를 동시에 나타내보자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센서가 물체를 감지하는 경우 외부에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추가로 설치하고 불빛으로 표시해보자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I-6. IR </a:t>
            </a:r>
            <a:r>
              <a:rPr lang="ko-KR" altLang="en-US" dirty="0" smtClean="0"/>
              <a:t>광센서 다루기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6.1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6.2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6.3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6.4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 marL="514350" indent="-514350"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아두이노에 적외선 센서를 설치하여 </a:t>
            </a:r>
            <a:r>
              <a:rPr lang="ko-KR" altLang="en-US" b="1" dirty="0" smtClean="0"/>
              <a:t>물체가 있는지 없는지를</a:t>
            </a:r>
            <a:r>
              <a:rPr lang="ko-KR" altLang="en-US" dirty="0" smtClean="0"/>
              <a:t> 감지해보자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설치된 적외선 센서가 </a:t>
            </a:r>
            <a:r>
              <a:rPr lang="ko-KR" altLang="en-US" b="1" dirty="0" smtClean="0"/>
              <a:t>물체와의 거리도 구분할 </a:t>
            </a:r>
            <a:r>
              <a:rPr lang="ko-KR" altLang="en-US" dirty="0" smtClean="0"/>
              <a:t>수 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먼 거리의 물체인지 가까운 거리의 물체인지 구분할까</a:t>
            </a:r>
            <a:r>
              <a:rPr lang="en-US" altLang="ko-KR" dirty="0" smtClean="0"/>
              <a:t>?</a:t>
            </a:r>
          </a:p>
          <a:p>
            <a:r>
              <a:rPr lang="ko-KR" altLang="en-US" b="1" dirty="0" smtClean="0"/>
              <a:t>하이퍼터미널로 물체가 감지되는 것 또는 물체와의 상대거리를 표시</a:t>
            </a:r>
            <a:r>
              <a:rPr lang="ko-KR" altLang="en-US" dirty="0" smtClean="0"/>
              <a:t>해보자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436096" y="3429000"/>
            <a:ext cx="1728192" cy="177250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6.2 </a:t>
            </a:r>
            <a:r>
              <a:rPr lang="ko-KR" altLang="en-US" dirty="0" smtClean="0"/>
              <a:t>실험에 필요한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989040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아두이노비 </a:t>
            </a:r>
            <a:r>
              <a:rPr lang="en-US" altLang="ko-KR" sz="2400" dirty="0" smtClean="0"/>
              <a:t>BOE </a:t>
            </a:r>
            <a:r>
              <a:rPr lang="ko-KR" altLang="en-US" sz="2400" dirty="0" smtClean="0"/>
              <a:t>쉴드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USB </a:t>
            </a:r>
            <a:r>
              <a:rPr lang="ko-KR" altLang="en-US" sz="2400" dirty="0" smtClean="0"/>
              <a:t>케이블  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2K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/ 220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각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적외선 </a:t>
            </a:r>
            <a:r>
              <a:rPr lang="en-US" altLang="ko-KR" sz="2400" dirty="0" smtClean="0"/>
              <a:t>LED               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적외선 </a:t>
            </a:r>
            <a:r>
              <a:rPr lang="en-US" altLang="ko-KR" sz="2400" dirty="0" smtClean="0"/>
              <a:t>Receiver</a:t>
            </a:r>
            <a:r>
              <a:rPr lang="ko-KR" altLang="en-US" sz="2400" dirty="0" smtClean="0"/>
              <a:t>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피에조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스피커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 와이어              </a:t>
            </a:r>
            <a:r>
              <a:rPr lang="en-US" altLang="ko-KR" sz="2400" dirty="0" smtClean="0"/>
              <a:t>10ea</a:t>
            </a:r>
            <a:endParaRPr lang="ko-KR" altLang="en-US" sz="2400" dirty="0"/>
          </a:p>
        </p:txBody>
      </p:sp>
      <p:pic>
        <p:nvPicPr>
          <p:cNvPr id="1027" name="Picture 3" descr="E:\fribot_img\usb-a-b-ca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852936"/>
            <a:ext cx="1296144" cy="1296144"/>
          </a:xfrm>
          <a:prstGeom prst="rect">
            <a:avLst/>
          </a:prstGeom>
          <a:noFill/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69</a:t>
            </a:fld>
            <a:endParaRPr lang="ko-KR" altLang="en-US"/>
          </a:p>
        </p:txBody>
      </p:sp>
      <p:pic>
        <p:nvPicPr>
          <p:cNvPr id="14" name="_x95318432" descr="EMB00000fd841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5932"/>
          <a:stretch>
            <a:fillRect/>
          </a:stretch>
        </p:blipFill>
        <p:spPr bwMode="auto">
          <a:xfrm rot="16200000">
            <a:off x="6588225" y="4437111"/>
            <a:ext cx="1440160" cy="432049"/>
          </a:xfrm>
          <a:prstGeom prst="rect">
            <a:avLst/>
          </a:prstGeom>
          <a:noFill/>
        </p:spPr>
      </p:pic>
      <p:pic>
        <p:nvPicPr>
          <p:cNvPr id="15" name="Picture 2" descr="http://www.parallax.com/Portals/0/Images/Prod/9/900/900-00001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16" t="27216" r="30449" b="30449"/>
          <a:stretch>
            <a:fillRect/>
          </a:stretch>
        </p:blipFill>
        <p:spPr bwMode="auto">
          <a:xfrm>
            <a:off x="6012160" y="4365104"/>
            <a:ext cx="1008112" cy="1008112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5076056" y="1556792"/>
            <a:ext cx="3672408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5364088" y="3284984"/>
            <a:ext cx="1253288" cy="720079"/>
          </a:xfrm>
          <a:prstGeom prst="rect">
            <a:avLst/>
          </a:prstGeom>
          <a:noFill/>
        </p:spPr>
      </p:pic>
      <p:pic>
        <p:nvPicPr>
          <p:cNvPr id="19" name="_x95312944" descr="EMB00000fd8410e"/>
          <p:cNvPicPr>
            <a:picLocks noChangeAspect="1" noChangeArrowheads="1"/>
          </p:cNvPicPr>
          <p:nvPr/>
        </p:nvPicPr>
        <p:blipFill>
          <a:blip r:embed="rId7" cstate="print"/>
          <a:srcRect l="1321" t="22631" r="90755" b="36418"/>
          <a:stretch>
            <a:fillRect/>
          </a:stretch>
        </p:blipFill>
        <p:spPr bwMode="auto">
          <a:xfrm>
            <a:off x="7740352" y="4005064"/>
            <a:ext cx="540060" cy="1440160"/>
          </a:xfrm>
          <a:prstGeom prst="rect">
            <a:avLst/>
          </a:prstGeom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911" y="1738638"/>
            <a:ext cx="2060930" cy="138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5400600" cy="36365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211960" y="1844824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604656" y="1431167"/>
            <a:ext cx="1623527" cy="413657"/>
          </a:xfrm>
          <a:custGeom>
            <a:avLst/>
            <a:gdLst>
              <a:gd name="connsiteX0" fmla="*/ 0 w 1240972"/>
              <a:gd name="connsiteY0" fmla="*/ 413657 h 413657"/>
              <a:gd name="connsiteX1" fmla="*/ 424543 w 1240972"/>
              <a:gd name="connsiteY1" fmla="*/ 0 h 413657"/>
              <a:gd name="connsiteX2" fmla="*/ 1240972 w 1240972"/>
              <a:gd name="connsiteY2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2" h="413657">
                <a:moveTo>
                  <a:pt x="0" y="413657"/>
                </a:moveTo>
                <a:lnTo>
                  <a:pt x="424543" y="0"/>
                </a:lnTo>
                <a:lnTo>
                  <a:pt x="124097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112474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접점 스위치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5436096" y="1916832"/>
            <a:ext cx="40953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18448" y="1916832"/>
            <a:ext cx="40953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꺾인 연결선 10"/>
          <p:cNvCxnSpPr>
            <a:stCxn id="8" idx="0"/>
            <a:endCxn id="9" idx="0"/>
          </p:cNvCxnSpPr>
          <p:nvPr/>
        </p:nvCxnSpPr>
        <p:spPr>
          <a:xfrm rot="5400000" flipH="1" flipV="1">
            <a:off x="5982039" y="1575656"/>
            <a:ext cx="12700" cy="682352"/>
          </a:xfrm>
          <a:prstGeom prst="bentConnector3">
            <a:avLst>
              <a:gd name="adj1" fmla="val 180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2174" y="1411662"/>
            <a:ext cx="97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/>
              <a:t>서보포트</a:t>
            </a:r>
            <a:endParaRPr lang="ko-KR" altLang="en-US" sz="1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57200" y="274638"/>
            <a:ext cx="8229600" cy="6715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err="1" smtClean="0">
                <a:latin typeface="+mn-ea"/>
                <a:ea typeface="+mn-ea"/>
              </a:rPr>
              <a:t>프라이비</a:t>
            </a:r>
            <a:r>
              <a:rPr lang="ko-KR" altLang="en-US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에듀</a:t>
            </a:r>
            <a:r>
              <a:rPr lang="ko-KR" altLang="en-US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마이컴</a:t>
            </a:r>
            <a:r>
              <a:rPr lang="ko-KR" altLang="en-US" sz="3600" dirty="0" smtClean="0">
                <a:latin typeface="+mn-ea"/>
                <a:ea typeface="+mn-ea"/>
              </a:rPr>
              <a:t> 하드웨어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91680" y="2348880"/>
            <a:ext cx="100811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99592" y="1942963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USB</a:t>
            </a:r>
            <a:r>
              <a:rPr lang="ko-KR" altLang="en-US" sz="1400" dirty="0" smtClean="0"/>
              <a:t>연결 포트</a:t>
            </a:r>
            <a:endParaRPr lang="ko-KR" altLang="en-US" sz="1400" dirty="0"/>
          </a:p>
        </p:txBody>
      </p:sp>
      <p:sp>
        <p:nvSpPr>
          <p:cNvPr id="17" name="자유형 16"/>
          <p:cNvSpPr/>
          <p:nvPr/>
        </p:nvSpPr>
        <p:spPr>
          <a:xfrm>
            <a:off x="1066800" y="2242457"/>
            <a:ext cx="1001486" cy="478972"/>
          </a:xfrm>
          <a:custGeom>
            <a:avLst/>
            <a:gdLst>
              <a:gd name="connsiteX0" fmla="*/ 620486 w 1001486"/>
              <a:gd name="connsiteY0" fmla="*/ 478972 h 478972"/>
              <a:gd name="connsiteX1" fmla="*/ 0 w 1001486"/>
              <a:gd name="connsiteY1" fmla="*/ 0 h 478972"/>
              <a:gd name="connsiteX2" fmla="*/ 1001486 w 1001486"/>
              <a:gd name="connsiteY2" fmla="*/ 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6" h="478972">
                <a:moveTo>
                  <a:pt x="620486" y="478972"/>
                </a:moveTo>
                <a:lnTo>
                  <a:pt x="0" y="0"/>
                </a:lnTo>
                <a:lnTo>
                  <a:pt x="100148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907704" y="4149080"/>
            <a:ext cx="9361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76" y="42832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외부 </a:t>
            </a:r>
            <a:r>
              <a:rPr lang="ko-KR" altLang="en-US" sz="1400" dirty="0" err="1" smtClean="0"/>
              <a:t>전원잭</a:t>
            </a:r>
            <a:endParaRPr lang="ko-KR" altLang="en-US" sz="1400" dirty="0"/>
          </a:p>
        </p:txBody>
      </p:sp>
      <p:sp>
        <p:nvSpPr>
          <p:cNvPr id="20" name="직사각형 19"/>
          <p:cNvSpPr/>
          <p:nvPr/>
        </p:nvSpPr>
        <p:spPr>
          <a:xfrm>
            <a:off x="3131840" y="472514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06649" y="521128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리셋 스위치</a:t>
            </a:r>
            <a:endParaRPr lang="ko-KR" altLang="en-US" sz="1400" dirty="0"/>
          </a:p>
        </p:txBody>
      </p:sp>
      <p:sp>
        <p:nvSpPr>
          <p:cNvPr id="23" name="자유형 22"/>
          <p:cNvSpPr/>
          <p:nvPr/>
        </p:nvSpPr>
        <p:spPr>
          <a:xfrm>
            <a:off x="3341914" y="5159829"/>
            <a:ext cx="1251857" cy="326571"/>
          </a:xfrm>
          <a:custGeom>
            <a:avLst/>
            <a:gdLst>
              <a:gd name="connsiteX0" fmla="*/ 0 w 1251857"/>
              <a:gd name="connsiteY0" fmla="*/ 0 h 326571"/>
              <a:gd name="connsiteX1" fmla="*/ 239486 w 1251857"/>
              <a:gd name="connsiteY1" fmla="*/ 326571 h 326571"/>
              <a:gd name="connsiteX2" fmla="*/ 1251857 w 1251857"/>
              <a:gd name="connsiteY2" fmla="*/ 326571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857" h="326571">
                <a:moveTo>
                  <a:pt x="0" y="0"/>
                </a:moveTo>
                <a:lnTo>
                  <a:pt x="239486" y="326571"/>
                </a:lnTo>
                <a:lnTo>
                  <a:pt x="1251857" y="32657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506649" y="2721429"/>
            <a:ext cx="1353383" cy="14276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4855029" y="1611086"/>
            <a:ext cx="3581400" cy="1480457"/>
          </a:xfrm>
          <a:custGeom>
            <a:avLst/>
            <a:gdLst>
              <a:gd name="connsiteX0" fmla="*/ 0 w 3581400"/>
              <a:gd name="connsiteY0" fmla="*/ 1480457 h 1480457"/>
              <a:gd name="connsiteX1" fmla="*/ 2133600 w 3581400"/>
              <a:gd name="connsiteY1" fmla="*/ 0 h 1480457"/>
              <a:gd name="connsiteX2" fmla="*/ 3581400 w 3581400"/>
              <a:gd name="connsiteY2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400" h="1480457">
                <a:moveTo>
                  <a:pt x="0" y="1480457"/>
                </a:moveTo>
                <a:lnTo>
                  <a:pt x="2133600" y="0"/>
                </a:lnTo>
                <a:lnTo>
                  <a:pt x="35814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900875" y="1114775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Xbee</a:t>
            </a:r>
            <a:r>
              <a:rPr lang="en-US" altLang="ko-KR" sz="1400" dirty="0" smtClean="0"/>
              <a:t> type </a:t>
            </a:r>
          </a:p>
          <a:p>
            <a:r>
              <a:rPr lang="ko-KR" altLang="en-US" sz="1400" dirty="0" smtClean="0"/>
              <a:t>외부 안테나 소켓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90052" y="279850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브래드보드</a:t>
            </a:r>
            <a:endParaRPr lang="ko-KR" altLang="en-US" sz="1400" dirty="0"/>
          </a:p>
        </p:txBody>
      </p:sp>
      <p:sp>
        <p:nvSpPr>
          <p:cNvPr id="29" name="자유형 28"/>
          <p:cNvSpPr/>
          <p:nvPr/>
        </p:nvSpPr>
        <p:spPr>
          <a:xfrm>
            <a:off x="6520543" y="3080657"/>
            <a:ext cx="1556657" cy="566057"/>
          </a:xfrm>
          <a:custGeom>
            <a:avLst/>
            <a:gdLst>
              <a:gd name="connsiteX0" fmla="*/ 0 w 1556657"/>
              <a:gd name="connsiteY0" fmla="*/ 566057 h 566057"/>
              <a:gd name="connsiteX1" fmla="*/ 707571 w 1556657"/>
              <a:gd name="connsiteY1" fmla="*/ 0 h 566057"/>
              <a:gd name="connsiteX2" fmla="*/ 1556657 w 1556657"/>
              <a:gd name="connsiteY2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57" h="566057">
                <a:moveTo>
                  <a:pt x="0" y="566057"/>
                </a:moveTo>
                <a:lnTo>
                  <a:pt x="707571" y="0"/>
                </a:lnTo>
                <a:lnTo>
                  <a:pt x="155665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364088" y="2543132"/>
            <a:ext cx="648072" cy="156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>
            <a:off x="6012160" y="1879104"/>
            <a:ext cx="1970315" cy="685800"/>
          </a:xfrm>
          <a:custGeom>
            <a:avLst/>
            <a:gdLst>
              <a:gd name="connsiteX0" fmla="*/ 0 w 1970315"/>
              <a:gd name="connsiteY0" fmla="*/ 685800 h 685800"/>
              <a:gd name="connsiteX1" fmla="*/ 990600 w 1970315"/>
              <a:gd name="connsiteY1" fmla="*/ 10886 h 685800"/>
              <a:gd name="connsiteX2" fmla="*/ 1970315 w 1970315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315" h="685800">
                <a:moveTo>
                  <a:pt x="0" y="685800"/>
                </a:moveTo>
                <a:lnTo>
                  <a:pt x="990600" y="10886"/>
                </a:lnTo>
                <a:lnTo>
                  <a:pt x="19703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922849" y="161527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5V </a:t>
            </a:r>
            <a:r>
              <a:rPr lang="ko-KR" altLang="en-US" sz="1400" dirty="0" smtClean="0"/>
              <a:t>전원 핀</a:t>
            </a:r>
            <a:endParaRPr lang="ko-KR" altLang="en-US" sz="1400" dirty="0"/>
          </a:p>
        </p:txBody>
      </p:sp>
      <p:sp>
        <p:nvSpPr>
          <p:cNvPr id="33" name="직사각형 32"/>
          <p:cNvSpPr/>
          <p:nvPr/>
        </p:nvSpPr>
        <p:spPr>
          <a:xfrm>
            <a:off x="6229164" y="2543132"/>
            <a:ext cx="648072" cy="156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 33"/>
          <p:cNvSpPr/>
          <p:nvPr/>
        </p:nvSpPr>
        <p:spPr>
          <a:xfrm>
            <a:off x="6879771" y="2318657"/>
            <a:ext cx="1219200" cy="250372"/>
          </a:xfrm>
          <a:custGeom>
            <a:avLst/>
            <a:gdLst>
              <a:gd name="connsiteX0" fmla="*/ 0 w 1219200"/>
              <a:gd name="connsiteY0" fmla="*/ 250372 h 250372"/>
              <a:gd name="connsiteX1" fmla="*/ 326572 w 1219200"/>
              <a:gd name="connsiteY1" fmla="*/ 10886 h 250372"/>
              <a:gd name="connsiteX2" fmla="*/ 1219200 w 1219200"/>
              <a:gd name="connsiteY2" fmla="*/ 0 h 25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250372">
                <a:moveTo>
                  <a:pt x="0" y="250372"/>
                </a:moveTo>
                <a:lnTo>
                  <a:pt x="326572" y="10886"/>
                </a:lnTo>
                <a:lnTo>
                  <a:pt x="12192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7098166" y="202832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3.3V </a:t>
            </a:r>
            <a:r>
              <a:rPr lang="ko-KR" altLang="en-US" sz="1400" dirty="0" smtClean="0"/>
              <a:t>전원 핀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5176394" y="2874708"/>
            <a:ext cx="18769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 36"/>
          <p:cNvSpPr/>
          <p:nvPr/>
        </p:nvSpPr>
        <p:spPr>
          <a:xfrm>
            <a:off x="5355771" y="4082143"/>
            <a:ext cx="2808515" cy="1534886"/>
          </a:xfrm>
          <a:custGeom>
            <a:avLst/>
            <a:gdLst>
              <a:gd name="connsiteX0" fmla="*/ 0 w 2808515"/>
              <a:gd name="connsiteY0" fmla="*/ 0 h 1534886"/>
              <a:gd name="connsiteX1" fmla="*/ 1426029 w 2808515"/>
              <a:gd name="connsiteY1" fmla="*/ 1534886 h 1534886"/>
              <a:gd name="connsiteX2" fmla="*/ 2808515 w 2808515"/>
              <a:gd name="connsiteY2" fmla="*/ 1534886 h 1534886"/>
              <a:gd name="connsiteX3" fmla="*/ 2808515 w 2808515"/>
              <a:gd name="connsiteY3" fmla="*/ 1524000 h 15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8515" h="1534886">
                <a:moveTo>
                  <a:pt x="0" y="0"/>
                </a:moveTo>
                <a:lnTo>
                  <a:pt x="1426029" y="1534886"/>
                </a:lnTo>
                <a:lnTo>
                  <a:pt x="2808515" y="1534886"/>
                </a:lnTo>
                <a:lnTo>
                  <a:pt x="2808515" y="15240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760704" y="533251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디지털 핀</a:t>
            </a:r>
            <a:r>
              <a:rPr lang="en-US" altLang="ko-KR" sz="1400" dirty="0" smtClean="0"/>
              <a:t>(0~13)</a:t>
            </a:r>
            <a:endParaRPr lang="ko-KR" altLang="en-US" sz="1400" dirty="0"/>
          </a:p>
        </p:txBody>
      </p:sp>
      <p:sp>
        <p:nvSpPr>
          <p:cNvPr id="39" name="직사각형 38"/>
          <p:cNvSpPr/>
          <p:nvPr/>
        </p:nvSpPr>
        <p:spPr>
          <a:xfrm>
            <a:off x="5988389" y="4612773"/>
            <a:ext cx="934460" cy="142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6836229" y="4767943"/>
            <a:ext cx="1382485" cy="402771"/>
          </a:xfrm>
          <a:custGeom>
            <a:avLst/>
            <a:gdLst>
              <a:gd name="connsiteX0" fmla="*/ 0 w 1382485"/>
              <a:gd name="connsiteY0" fmla="*/ 0 h 402771"/>
              <a:gd name="connsiteX1" fmla="*/ 293914 w 1382485"/>
              <a:gd name="connsiteY1" fmla="*/ 402771 h 402771"/>
              <a:gd name="connsiteX2" fmla="*/ 1382485 w 1382485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5" h="402771">
                <a:moveTo>
                  <a:pt x="0" y="0"/>
                </a:moveTo>
                <a:lnTo>
                  <a:pt x="293914" y="402771"/>
                </a:lnTo>
                <a:lnTo>
                  <a:pt x="1382485" y="40277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7047774" y="489898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아나로그</a:t>
            </a:r>
            <a:r>
              <a:rPr lang="ko-KR" altLang="en-US" sz="1400" dirty="0" smtClean="0"/>
              <a:t> 핀</a:t>
            </a:r>
            <a:r>
              <a:rPr lang="en-US" altLang="ko-KR" sz="1400" dirty="0" smtClean="0"/>
              <a:t>(0~5)</a:t>
            </a:r>
            <a:endParaRPr lang="ko-KR" altLang="en-US" sz="1400" dirty="0"/>
          </a:p>
        </p:txBody>
      </p:sp>
      <p:sp>
        <p:nvSpPr>
          <p:cNvPr id="43" name="직사각형 42"/>
          <p:cNvSpPr/>
          <p:nvPr/>
        </p:nvSpPr>
        <p:spPr>
          <a:xfrm>
            <a:off x="5364088" y="4612773"/>
            <a:ext cx="624301" cy="155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724128" y="5289125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접지 핀</a:t>
            </a:r>
            <a:endParaRPr lang="ko-KR" altLang="en-US" sz="1400" dirty="0"/>
          </a:p>
        </p:txBody>
      </p:sp>
      <p:sp>
        <p:nvSpPr>
          <p:cNvPr id="47" name="자유형 46"/>
          <p:cNvSpPr/>
          <p:nvPr/>
        </p:nvSpPr>
        <p:spPr>
          <a:xfrm>
            <a:off x="5747657" y="4778829"/>
            <a:ext cx="762000" cy="783771"/>
          </a:xfrm>
          <a:custGeom>
            <a:avLst/>
            <a:gdLst>
              <a:gd name="connsiteX0" fmla="*/ 0 w 762000"/>
              <a:gd name="connsiteY0" fmla="*/ 0 h 783771"/>
              <a:gd name="connsiteX1" fmla="*/ 21772 w 762000"/>
              <a:gd name="connsiteY1" fmla="*/ 783771 h 783771"/>
              <a:gd name="connsiteX2" fmla="*/ 762000 w 762000"/>
              <a:gd name="connsiteY2" fmla="*/ 772885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783771">
                <a:moveTo>
                  <a:pt x="0" y="0"/>
                </a:moveTo>
                <a:lnTo>
                  <a:pt x="21772" y="783771"/>
                </a:lnTo>
                <a:lnTo>
                  <a:pt x="762000" y="7728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410713" y="5607035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아나로그</a:t>
            </a:r>
            <a:r>
              <a:rPr lang="ko-KR" altLang="en-US" sz="1400" dirty="0" smtClean="0"/>
              <a:t> 핀</a:t>
            </a:r>
            <a:r>
              <a:rPr lang="en-US" altLang="ko-KR" sz="1400" dirty="0" smtClean="0"/>
              <a:t>(0~5)</a:t>
            </a:r>
            <a:endParaRPr lang="ko-KR" altLang="en-US" sz="1400" dirty="0"/>
          </a:p>
        </p:txBody>
      </p:sp>
      <p:sp>
        <p:nvSpPr>
          <p:cNvPr id="49" name="자유형 48"/>
          <p:cNvSpPr/>
          <p:nvPr/>
        </p:nvSpPr>
        <p:spPr>
          <a:xfrm>
            <a:off x="4441371" y="4582886"/>
            <a:ext cx="1415143" cy="1306285"/>
          </a:xfrm>
          <a:custGeom>
            <a:avLst/>
            <a:gdLst>
              <a:gd name="connsiteX0" fmla="*/ 0 w 1415143"/>
              <a:gd name="connsiteY0" fmla="*/ 0 h 1306285"/>
              <a:gd name="connsiteX1" fmla="*/ 32658 w 1415143"/>
              <a:gd name="connsiteY1" fmla="*/ 1306285 h 1306285"/>
              <a:gd name="connsiteX2" fmla="*/ 1415143 w 1415143"/>
              <a:gd name="connsiteY2" fmla="*/ 1284514 h 130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143" h="1306285">
                <a:moveTo>
                  <a:pt x="0" y="0"/>
                </a:moveTo>
                <a:lnTo>
                  <a:pt x="32658" y="1306285"/>
                </a:lnTo>
                <a:lnTo>
                  <a:pt x="1415143" y="1284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4283968" y="4437111"/>
            <a:ext cx="720080" cy="14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3203848" y="4437111"/>
            <a:ext cx="1008112" cy="14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339752" y="5445224"/>
            <a:ext cx="86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전원 핀</a:t>
            </a:r>
            <a:endParaRPr lang="ko-KR" altLang="en-US" sz="1400" dirty="0"/>
          </a:p>
        </p:txBody>
      </p:sp>
      <p:sp>
        <p:nvSpPr>
          <p:cNvPr id="54" name="자유형 53"/>
          <p:cNvSpPr/>
          <p:nvPr/>
        </p:nvSpPr>
        <p:spPr>
          <a:xfrm>
            <a:off x="2296886" y="4561114"/>
            <a:ext cx="936171" cy="1186543"/>
          </a:xfrm>
          <a:custGeom>
            <a:avLst/>
            <a:gdLst>
              <a:gd name="connsiteX0" fmla="*/ 936171 w 936171"/>
              <a:gd name="connsiteY0" fmla="*/ 0 h 1186543"/>
              <a:gd name="connsiteX1" fmla="*/ 0 w 936171"/>
              <a:gd name="connsiteY1" fmla="*/ 957943 h 1186543"/>
              <a:gd name="connsiteX2" fmla="*/ 0 w 936171"/>
              <a:gd name="connsiteY2" fmla="*/ 1186543 h 1186543"/>
              <a:gd name="connsiteX3" fmla="*/ 870857 w 936171"/>
              <a:gd name="connsiteY3" fmla="*/ 1186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1" h="1186543">
                <a:moveTo>
                  <a:pt x="936171" y="0"/>
                </a:moveTo>
                <a:lnTo>
                  <a:pt x="0" y="957943"/>
                </a:lnTo>
                <a:lnTo>
                  <a:pt x="0" y="1186543"/>
                </a:lnTo>
                <a:lnTo>
                  <a:pt x="870857" y="118654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2855388" y="12505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디지털 핀</a:t>
            </a:r>
            <a:r>
              <a:rPr lang="en-US" altLang="ko-KR" sz="1400" dirty="0" smtClean="0"/>
              <a:t>(0~13)</a:t>
            </a:r>
            <a:endParaRPr lang="ko-KR" altLang="en-US" sz="1400" dirty="0"/>
          </a:p>
        </p:txBody>
      </p:sp>
      <p:sp>
        <p:nvSpPr>
          <p:cNvPr id="56" name="직사각형 55"/>
          <p:cNvSpPr/>
          <p:nvPr/>
        </p:nvSpPr>
        <p:spPr>
          <a:xfrm>
            <a:off x="2843808" y="2348880"/>
            <a:ext cx="21602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자유형 56"/>
          <p:cNvSpPr/>
          <p:nvPr/>
        </p:nvSpPr>
        <p:spPr>
          <a:xfrm>
            <a:off x="2929947" y="1545772"/>
            <a:ext cx="1426029" cy="805543"/>
          </a:xfrm>
          <a:custGeom>
            <a:avLst/>
            <a:gdLst>
              <a:gd name="connsiteX0" fmla="*/ 370115 w 1426029"/>
              <a:gd name="connsiteY0" fmla="*/ 805543 h 805543"/>
              <a:gd name="connsiteX1" fmla="*/ 0 w 1426029"/>
              <a:gd name="connsiteY1" fmla="*/ 0 h 805543"/>
              <a:gd name="connsiteX2" fmla="*/ 1426029 w 1426029"/>
              <a:gd name="connsiteY2" fmla="*/ 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9" h="805543">
                <a:moveTo>
                  <a:pt x="370115" y="805543"/>
                </a:moveTo>
                <a:lnTo>
                  <a:pt x="0" y="0"/>
                </a:lnTo>
                <a:lnTo>
                  <a:pt x="142602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584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(1) </a:t>
            </a:r>
            <a:endParaRPr lang="ko-KR" altLang="en-U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5233" name="_x33828816" descr="EMB00000fd84111"/>
          <p:cNvPicPr>
            <a:picLocks noChangeAspect="1" noChangeArrowheads="1"/>
          </p:cNvPicPr>
          <p:nvPr/>
        </p:nvPicPr>
        <p:blipFill>
          <a:blip r:embed="rId2" cstate="print"/>
          <a:srcRect t="2985" r="52821" b="4478"/>
          <a:stretch>
            <a:fillRect/>
          </a:stretch>
        </p:blipFill>
        <p:spPr bwMode="auto">
          <a:xfrm>
            <a:off x="755575" y="1628800"/>
            <a:ext cx="2952329" cy="4464496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5235" name="_x95318432" descr="EMB00000fd841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013176"/>
            <a:ext cx="2063750" cy="1404938"/>
          </a:xfrm>
          <a:prstGeom prst="rect">
            <a:avLst/>
          </a:prstGeom>
          <a:noFill/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5237" name="_x33926184" descr="EMB00000fd8410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717032"/>
            <a:ext cx="4680520" cy="1575469"/>
          </a:xfrm>
          <a:prstGeom prst="rect">
            <a:avLst/>
          </a:prstGeom>
          <a:noFill/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5239" name="_x95312944" descr="EMB00000fd8410e"/>
          <p:cNvPicPr>
            <a:picLocks noChangeAspect="1" noChangeArrowheads="1"/>
          </p:cNvPicPr>
          <p:nvPr/>
        </p:nvPicPr>
        <p:blipFill>
          <a:blip r:embed="rId5" cstate="print"/>
          <a:srcRect l="1321" t="22631" r="82171" b="36418"/>
          <a:stretch>
            <a:fillRect/>
          </a:stretch>
        </p:blipFill>
        <p:spPr bwMode="auto">
          <a:xfrm rot="5400000">
            <a:off x="4680012" y="1448780"/>
            <a:ext cx="1800200" cy="230425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869160"/>
            <a:ext cx="17079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4897296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D4</a:t>
            </a:r>
            <a:endParaRPr lang="ko-KR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8052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71</a:t>
            </a:fld>
            <a:endParaRPr lang="ko-KR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976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3568" y="126876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void setup() {              </a:t>
            </a:r>
            <a:r>
              <a:rPr lang="en-US" altLang="ko-KR" dirty="0" smtClean="0"/>
              <a:t>// Built-in initialization block</a:t>
            </a:r>
            <a:endParaRPr lang="en-US" altLang="ko-KR" b="1" dirty="0" smtClean="0"/>
          </a:p>
          <a:p>
            <a:r>
              <a:rPr lang="en-US" altLang="ko-KR" dirty="0" smtClean="0"/>
              <a:t>  </a:t>
            </a:r>
            <a:r>
              <a:rPr lang="en-US" altLang="ko-KR" b="1" dirty="0" smtClean="0"/>
              <a:t>tone(4, 3000, 1000);      </a:t>
            </a:r>
            <a:r>
              <a:rPr lang="en-US" altLang="ko-KR" dirty="0" smtClean="0"/>
              <a:t>// Play tone for 1 second</a:t>
            </a:r>
          </a:p>
          <a:p>
            <a:r>
              <a:rPr lang="en-US" altLang="ko-KR" dirty="0" smtClean="0"/>
              <a:t>  </a:t>
            </a:r>
            <a:r>
              <a:rPr lang="en-US" altLang="ko-KR" b="1" dirty="0" smtClean="0"/>
              <a:t>delay(1000);            </a:t>
            </a:r>
            <a:r>
              <a:rPr lang="en-US" altLang="ko-KR" dirty="0" smtClean="0"/>
              <a:t>// Delay to finish tone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(10, INPUT);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(9, OUTPUT);  </a:t>
            </a:r>
            <a:r>
              <a:rPr lang="en-US" altLang="ko-KR" dirty="0" smtClean="0"/>
              <a:t>// Left IR LED &amp; Receiver</a:t>
            </a:r>
          </a:p>
          <a:p>
            <a:r>
              <a:rPr lang="en-US" altLang="ko-KR" dirty="0" smtClean="0"/>
              <a:t>  </a:t>
            </a:r>
            <a:r>
              <a:rPr lang="en-US" altLang="ko-KR" b="1" dirty="0" err="1" smtClean="0"/>
              <a:t>Serial.begin</a:t>
            </a:r>
            <a:r>
              <a:rPr lang="en-US" altLang="ko-KR" b="1" dirty="0" smtClean="0"/>
              <a:t>(9600);  }       </a:t>
            </a:r>
            <a:r>
              <a:rPr lang="en-US" altLang="ko-KR" dirty="0" smtClean="0"/>
              <a:t>// Set data rate to 9600 bps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void loop() {                  </a:t>
            </a:r>
            <a:r>
              <a:rPr lang="en-US" altLang="ko-KR" dirty="0" smtClean="0"/>
              <a:t>// Main loop auto-repeats</a:t>
            </a:r>
            <a:endParaRPr lang="en-US" altLang="ko-KR" b="1" dirty="0" smtClean="0"/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irLeft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irDetect</a:t>
            </a:r>
            <a:r>
              <a:rPr lang="en-US" altLang="ko-KR" b="1" dirty="0" smtClean="0"/>
              <a:t>(9, 10, 38000);  </a:t>
            </a:r>
            <a:r>
              <a:rPr lang="en-US" altLang="ko-KR" dirty="0" smtClean="0"/>
              <a:t>// Check for object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irLeft</a:t>
            </a:r>
            <a:r>
              <a:rPr lang="en-US" altLang="ko-KR" b="1" dirty="0" smtClean="0"/>
              <a:t>);      </a:t>
            </a:r>
            <a:r>
              <a:rPr lang="en-US" altLang="ko-KR" dirty="0" smtClean="0"/>
              <a:t>// </a:t>
            </a:r>
            <a:r>
              <a:rPr lang="en-US" altLang="ko-KR" b="1" dirty="0" smtClean="0">
                <a:solidFill>
                  <a:srgbClr val="FF0000"/>
                </a:solidFill>
              </a:rPr>
              <a:t>Display 1/0 no detect/detect</a:t>
            </a:r>
          </a:p>
          <a:p>
            <a:r>
              <a:rPr lang="en-US" altLang="ko-KR" b="1" dirty="0" smtClean="0"/>
              <a:t>  delay(100);   }             </a:t>
            </a:r>
            <a:r>
              <a:rPr lang="en-US" altLang="ko-KR" dirty="0" smtClean="0"/>
              <a:t>// 0.1 second delay</a:t>
            </a:r>
          </a:p>
          <a:p>
            <a:endParaRPr lang="en-US" altLang="ko-KR" b="1" dirty="0" smtClean="0"/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irDetect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irReceiverPin</a:t>
            </a:r>
            <a:r>
              <a:rPr lang="en-US" altLang="ko-KR" b="1" dirty="0" smtClean="0"/>
              <a:t>, long frequency)</a:t>
            </a:r>
          </a:p>
          <a:p>
            <a:r>
              <a:rPr lang="en-US" altLang="ko-KR" b="1" dirty="0" smtClean="0"/>
              <a:t>{</a:t>
            </a:r>
          </a:p>
          <a:p>
            <a:r>
              <a:rPr lang="en-US" altLang="ko-KR" b="1" dirty="0" smtClean="0"/>
              <a:t>  tone(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frequency, 8);   </a:t>
            </a:r>
            <a:r>
              <a:rPr lang="en-US" altLang="ko-KR" dirty="0" smtClean="0"/>
              <a:t>// IRLED 38 kHz for at least 1 ms</a:t>
            </a:r>
          </a:p>
          <a:p>
            <a:r>
              <a:rPr lang="en-US" altLang="ko-KR" b="1" dirty="0" smtClean="0"/>
              <a:t>  delay(1);                     </a:t>
            </a:r>
            <a:r>
              <a:rPr lang="en-US" altLang="ko-KR" dirty="0" smtClean="0"/>
              <a:t>// Wait 1 ms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digitalRead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irReceiverPin</a:t>
            </a:r>
            <a:r>
              <a:rPr lang="en-US" altLang="ko-KR" b="1" dirty="0" smtClean="0"/>
              <a:t>);  </a:t>
            </a:r>
            <a:r>
              <a:rPr lang="en-US" altLang="ko-KR" dirty="0" smtClean="0"/>
              <a:t>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b="1" dirty="0" smtClean="0"/>
              <a:t>  delay(1);                      </a:t>
            </a:r>
            <a:r>
              <a:rPr lang="en-US" altLang="ko-KR" dirty="0" smtClean="0"/>
              <a:t>// Down time before recheck</a:t>
            </a:r>
          </a:p>
          <a:p>
            <a:r>
              <a:rPr lang="en-US" altLang="ko-KR" b="1" dirty="0" smtClean="0"/>
              <a:t>  return </a:t>
            </a:r>
            <a:r>
              <a:rPr lang="en-US" altLang="ko-KR" b="1" dirty="0" err="1" smtClean="0"/>
              <a:t>ir</a:t>
            </a:r>
            <a:r>
              <a:rPr lang="en-US" altLang="ko-KR" b="1" dirty="0" smtClean="0"/>
              <a:t>;   }                </a:t>
            </a:r>
            <a:r>
              <a:rPr lang="en-US" altLang="ko-KR" dirty="0" smtClean="0"/>
              <a:t>// Return 1 no detect, 0 detect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적외선으로 물체 감지하기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적외선 탐지 결과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하이퍼터미널의</a:t>
            </a:r>
            <a:r>
              <a:rPr lang="ko-KR" altLang="en-US" sz="2800" dirty="0" smtClean="0"/>
              <a:t> 결과값이 </a:t>
            </a:r>
            <a:r>
              <a:rPr lang="en-US" altLang="ko-KR" sz="2800" dirty="0" smtClean="0"/>
              <a:t>“1”</a:t>
            </a:r>
            <a:r>
              <a:rPr lang="ko-KR" altLang="en-US" sz="2800" dirty="0" smtClean="0"/>
              <a:t>이면 물체가 감지되지 않은 상태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>
                <a:sym typeface="Wingdings" pitchFamily="2" charset="2"/>
              </a:rPr>
              <a:t> No object detection</a:t>
            </a:r>
            <a:br>
              <a:rPr lang="en-US" altLang="ko-KR" sz="2800" dirty="0" smtClean="0">
                <a:sym typeface="Wingdings" pitchFamily="2" charset="2"/>
              </a:rPr>
            </a:br>
            <a:endParaRPr lang="en-US" altLang="ko-KR" sz="2800" dirty="0" smtClean="0"/>
          </a:p>
          <a:p>
            <a:r>
              <a:rPr lang="ko-KR" altLang="en-US" sz="2800" dirty="0" err="1" smtClean="0"/>
              <a:t>하이퍼터미널의</a:t>
            </a:r>
            <a:r>
              <a:rPr lang="ko-KR" altLang="en-US" sz="2800" dirty="0" smtClean="0"/>
              <a:t> 결과값이 </a:t>
            </a:r>
            <a:r>
              <a:rPr lang="en-US" altLang="ko-KR" sz="2800" dirty="0" smtClean="0"/>
              <a:t>“0”</a:t>
            </a:r>
            <a:r>
              <a:rPr lang="ko-KR" altLang="en-US" sz="2800" dirty="0" smtClean="0"/>
              <a:t>이면 물체가 감지된 상태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>
                <a:sym typeface="Wingdings" pitchFamily="2" charset="2"/>
              </a:rPr>
              <a:t> Object detection</a:t>
            </a:r>
            <a:endParaRPr lang="en-US" altLang="ko-KR" sz="2800" dirty="0" smtClean="0"/>
          </a:p>
          <a:p>
            <a:endParaRPr lang="ko-KR" altLang="en-US" sz="2800" dirty="0"/>
          </a:p>
        </p:txBody>
      </p:sp>
      <p:pic>
        <p:nvPicPr>
          <p:cNvPr id="100354" name="Picture 2" descr="C:\Documents and Settings\Jam\바탕 화면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025973" cy="315778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539552" y="2420888"/>
            <a:ext cx="50405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3140968"/>
            <a:ext cx="504056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39552" y="4077072"/>
            <a:ext cx="50405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25649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C000"/>
                </a:solidFill>
              </a:rPr>
              <a:t>물체 감지되지 않음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물체 감지되지 않음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물체 감지됨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(2)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r>
              <a:rPr lang="en-US" altLang="ko-KR" dirty="0" smtClean="0"/>
              <a:t>IR </a:t>
            </a:r>
            <a:r>
              <a:rPr lang="ko-KR" altLang="en-US" dirty="0" smtClean="0"/>
              <a:t>검출기의 최대 감도 영역</a:t>
            </a:r>
            <a:r>
              <a:rPr lang="en-US" altLang="ko-KR" dirty="0" smtClean="0"/>
              <a:t>: 38.5KHz</a:t>
            </a:r>
          </a:p>
          <a:p>
            <a:r>
              <a:rPr lang="en-US" altLang="ko-KR" dirty="0" smtClean="0"/>
              <a:t>40KHz</a:t>
            </a:r>
            <a:r>
              <a:rPr lang="ko-KR" altLang="en-US" dirty="0" smtClean="0"/>
              <a:t>에서는 최대 감도의 약</a:t>
            </a:r>
            <a:r>
              <a:rPr lang="en-US" altLang="ko-KR" dirty="0" smtClean="0"/>
              <a:t>1/2</a:t>
            </a:r>
          </a:p>
          <a:p>
            <a:r>
              <a:rPr lang="en-US" altLang="ko-KR" dirty="0" smtClean="0"/>
              <a:t>42KHz</a:t>
            </a:r>
            <a:r>
              <a:rPr lang="ko-KR" altLang="en-US" dirty="0" smtClean="0"/>
              <a:t>에서는 약</a:t>
            </a:r>
            <a:r>
              <a:rPr lang="en-US" altLang="ko-KR" dirty="0" smtClean="0"/>
              <a:t>20% </a:t>
            </a:r>
            <a:r>
              <a:rPr lang="ko-KR" altLang="en-US" dirty="0" smtClean="0"/>
              <a:t>크기의 신호만 감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측정가능 거리가 주파수에 따라 달라짐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1377" name="_x33826336" descr="EMB000017a46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456384" cy="44040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주파수에 따른 측정가능 거리 </a:t>
            </a:r>
            <a:endParaRPr lang="ko-KR" altLang="en-US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01" name="_x33989368" descr="EMB000017a46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81579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544522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void setup(){                                 </a:t>
            </a:r>
            <a:r>
              <a:rPr lang="en-US" altLang="ko-KR" dirty="0" smtClean="0"/>
              <a:t>// Built-in initialization block</a:t>
            </a:r>
          </a:p>
          <a:p>
            <a:r>
              <a:rPr lang="en-US" altLang="ko-KR" b="1" dirty="0" smtClean="0"/>
              <a:t>  tone(4, 3000, 1000);                       </a:t>
            </a:r>
            <a:r>
              <a:rPr lang="en-US" altLang="ko-KR" dirty="0" smtClean="0"/>
              <a:t>// Play tone for 1 second</a:t>
            </a:r>
          </a:p>
          <a:p>
            <a:r>
              <a:rPr lang="en-US" altLang="ko-KR" b="1" dirty="0" smtClean="0"/>
              <a:t>  delay(1000);                               </a:t>
            </a:r>
            <a:r>
              <a:rPr lang="en-US" altLang="ko-KR" dirty="0" smtClean="0"/>
              <a:t>// Delay to finish tone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(10, INPUT);  </a:t>
            </a:r>
            <a:r>
              <a:rPr lang="en-US" altLang="ko-KR" b="1" dirty="0" err="1" smtClean="0"/>
              <a:t>pinMode</a:t>
            </a:r>
            <a:r>
              <a:rPr lang="en-US" altLang="ko-KR" b="1" dirty="0" smtClean="0"/>
              <a:t>(9, OUTPUT);   </a:t>
            </a:r>
            <a:r>
              <a:rPr lang="en-US" altLang="ko-KR" dirty="0" smtClean="0"/>
              <a:t>// Left IR LED &amp; Receiver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Serial.begin</a:t>
            </a:r>
            <a:r>
              <a:rPr lang="en-US" altLang="ko-KR" b="1" dirty="0" smtClean="0"/>
              <a:t>(9600);  }                      </a:t>
            </a:r>
            <a:r>
              <a:rPr lang="en-US" altLang="ko-KR" dirty="0" smtClean="0"/>
              <a:t>// Set data rate to 9600 bps</a:t>
            </a:r>
          </a:p>
          <a:p>
            <a:r>
              <a:rPr lang="en-US" altLang="ko-KR" b="1" dirty="0" smtClean="0"/>
              <a:t>void loop(){                               </a:t>
            </a:r>
            <a:r>
              <a:rPr lang="en-US" altLang="ko-KR" dirty="0" smtClean="0"/>
              <a:t>// Main loop auto-repeats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irLeft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irDistance</a:t>
            </a:r>
            <a:r>
              <a:rPr lang="en-US" altLang="ko-KR" b="1" dirty="0" smtClean="0"/>
              <a:t>(9, 10);            </a:t>
            </a:r>
            <a:r>
              <a:rPr lang="en-US" altLang="ko-KR" dirty="0" smtClean="0"/>
              <a:t>// Measure left distance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Serial.println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irLeft</a:t>
            </a:r>
            <a:r>
              <a:rPr lang="en-US" altLang="ko-KR" b="1" dirty="0" smtClean="0"/>
              <a:t>);                      </a:t>
            </a:r>
            <a:r>
              <a:rPr lang="en-US" altLang="ko-KR" dirty="0" smtClean="0"/>
              <a:t>// Display left distance</a:t>
            </a:r>
          </a:p>
          <a:p>
            <a:r>
              <a:rPr lang="en-US" altLang="ko-KR" b="1" dirty="0" smtClean="0"/>
              <a:t>  delay(100);  }                              </a:t>
            </a:r>
            <a:r>
              <a:rPr lang="en-US" altLang="ko-KR" dirty="0" smtClean="0"/>
              <a:t>// 0.1 second delay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irDistance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irReceivePin</a:t>
            </a:r>
            <a:r>
              <a:rPr lang="en-US" altLang="ko-KR" b="1" dirty="0" smtClean="0"/>
              <a:t>){  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distance = 0;</a:t>
            </a:r>
          </a:p>
          <a:p>
            <a:r>
              <a:rPr lang="en-US" altLang="ko-KR" b="1" dirty="0" smtClean="0"/>
              <a:t>  for(long f = 38000; f &lt;= 42000; f += 1000) {</a:t>
            </a:r>
          </a:p>
          <a:p>
            <a:r>
              <a:rPr lang="en-US" altLang="ko-KR" b="1" dirty="0" smtClean="0"/>
              <a:t>    distance += </a:t>
            </a:r>
            <a:r>
              <a:rPr lang="en-US" altLang="ko-KR" b="1" dirty="0" err="1" smtClean="0"/>
              <a:t>irDetect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irReceivePin</a:t>
            </a:r>
            <a:r>
              <a:rPr lang="en-US" altLang="ko-KR" b="1" dirty="0" smtClean="0"/>
              <a:t>, f);  }</a:t>
            </a:r>
          </a:p>
          <a:p>
            <a:r>
              <a:rPr lang="en-US" altLang="ko-KR" b="1" dirty="0" smtClean="0"/>
              <a:t>  return distance;  }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irDetect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irReceiverPin</a:t>
            </a:r>
            <a:r>
              <a:rPr lang="en-US" altLang="ko-KR" b="1" dirty="0" smtClean="0"/>
              <a:t>, long frequency){</a:t>
            </a:r>
          </a:p>
          <a:p>
            <a:r>
              <a:rPr lang="en-US" altLang="ko-KR" b="1" dirty="0" smtClean="0"/>
              <a:t>  tone(</a:t>
            </a:r>
            <a:r>
              <a:rPr lang="en-US" altLang="ko-KR" b="1" dirty="0" err="1" smtClean="0"/>
              <a:t>irLedPin</a:t>
            </a:r>
            <a:r>
              <a:rPr lang="en-US" altLang="ko-KR" b="1" dirty="0" smtClean="0"/>
              <a:t>, frequency, 8);            </a:t>
            </a:r>
            <a:r>
              <a:rPr lang="en-US" altLang="ko-KR" dirty="0" smtClean="0"/>
              <a:t>// IRLED 38 kHz for at least 1 ms</a:t>
            </a:r>
          </a:p>
          <a:p>
            <a:r>
              <a:rPr lang="en-US" altLang="ko-KR" b="1" dirty="0" smtClean="0"/>
              <a:t>  delay(1);                                </a:t>
            </a:r>
            <a:r>
              <a:rPr lang="en-US" altLang="ko-KR" dirty="0" smtClean="0"/>
              <a:t>// Wait 1 ms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int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ir</a:t>
            </a:r>
            <a:r>
              <a:rPr lang="en-US" altLang="ko-KR" b="1" dirty="0" smtClean="0"/>
              <a:t> = </a:t>
            </a:r>
            <a:r>
              <a:rPr lang="en-US" altLang="ko-KR" b="1" dirty="0" err="1" smtClean="0"/>
              <a:t>digitalRead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irReceiverPin</a:t>
            </a:r>
            <a:r>
              <a:rPr lang="en-US" altLang="ko-KR" b="1" dirty="0" smtClean="0"/>
              <a:t>);       </a:t>
            </a:r>
            <a:r>
              <a:rPr lang="en-US" altLang="ko-KR" dirty="0" smtClean="0"/>
              <a:t>// IR receiver -&gt; 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 variable</a:t>
            </a:r>
          </a:p>
          <a:p>
            <a:r>
              <a:rPr lang="en-US" altLang="ko-KR" b="1" dirty="0" smtClean="0"/>
              <a:t>  delay(1);                                </a:t>
            </a:r>
            <a:r>
              <a:rPr lang="en-US" altLang="ko-KR" dirty="0" smtClean="0"/>
              <a:t>// Down time before recheck</a:t>
            </a:r>
          </a:p>
          <a:p>
            <a:r>
              <a:rPr lang="en-US" altLang="ko-KR" b="1" dirty="0" smtClean="0"/>
              <a:t>  return </a:t>
            </a:r>
            <a:r>
              <a:rPr lang="en-US" altLang="ko-KR" b="1" dirty="0" err="1" smtClean="0"/>
              <a:t>ir</a:t>
            </a:r>
            <a:r>
              <a:rPr lang="en-US" altLang="ko-KR" b="1" dirty="0" smtClean="0"/>
              <a:t>;  }                             </a:t>
            </a:r>
            <a:r>
              <a:rPr lang="en-US" altLang="ko-KR" dirty="0" smtClean="0"/>
              <a:t>// Return 1 no detect, 0 detect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다른 물체를 이용하거나 색깔이 다르거나 재질이 다른 종이나 물체를 이용해서 거리를 측정해보세요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어떤 색상과 표면이 가장 잘 검출이 되나요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가장 잘 되지 않는 것은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물체와의 감지거리에 따라 서로 다른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로 측정상태를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구분하여 표시할 수 있을까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I-7. </a:t>
            </a:r>
            <a:r>
              <a:rPr lang="ko-KR" altLang="en-US" dirty="0" smtClean="0"/>
              <a:t>서보모터 다루기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7.1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</a:p>
          <a:p>
            <a:pPr marL="514350" indent="-514350">
              <a:buNone/>
            </a:pPr>
            <a:r>
              <a:rPr lang="en-US" altLang="ko-KR" dirty="0" smtClean="0"/>
              <a:t>7.2 </a:t>
            </a:r>
            <a:r>
              <a:rPr lang="ko-KR" altLang="en-US" dirty="0" smtClean="0"/>
              <a:t>필요한 부품들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7.3 </a:t>
            </a:r>
            <a:r>
              <a:rPr lang="ko-KR" altLang="en-US" dirty="0" smtClean="0"/>
              <a:t>실습회로 구성하기</a:t>
            </a:r>
            <a:endParaRPr lang="en-US" altLang="ko-KR" dirty="0" smtClean="0"/>
          </a:p>
          <a:p>
            <a:pPr marL="971550" lvl="1" indent="-51435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스케치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프로그래밍</a:t>
            </a:r>
            <a:r>
              <a:rPr lang="en-US" altLang="ko-KR" dirty="0" smtClean="0"/>
              <a:t>)</a:t>
            </a:r>
          </a:p>
          <a:p>
            <a:pPr marL="514350" indent="-514350">
              <a:buNone/>
            </a:pPr>
            <a:r>
              <a:rPr lang="en-US" altLang="ko-KR" dirty="0" smtClean="0"/>
              <a:t>7.4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 !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7.1 </a:t>
            </a:r>
            <a:r>
              <a:rPr lang="ko-KR" altLang="en-US" dirty="0" smtClean="0"/>
              <a:t>무엇을 배울까요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연속회전 </a:t>
            </a:r>
            <a:r>
              <a:rPr lang="ko-KR" altLang="en-US" b="1" dirty="0" smtClean="0"/>
              <a:t>서보모터는 로봇 자동차 바퀴를 회전하게</a:t>
            </a:r>
            <a:r>
              <a:rPr lang="ko-KR" altLang="en-US" dirty="0" smtClean="0"/>
              <a:t> 할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바퀴 회전을 상상하면서 공부해보자</a:t>
            </a:r>
            <a:endParaRPr lang="en-US" altLang="ko-KR" dirty="0" smtClean="0"/>
          </a:p>
          <a:p>
            <a:r>
              <a:rPr lang="ko-KR" altLang="en-US" dirty="0" smtClean="0"/>
              <a:t>바퀴회전에 </a:t>
            </a:r>
            <a:r>
              <a:rPr lang="en-US" altLang="ko-KR" dirty="0" smtClean="0"/>
              <a:t>USB</a:t>
            </a:r>
            <a:r>
              <a:rPr lang="ko-KR" altLang="en-US" dirty="0" smtClean="0"/>
              <a:t>보다 더 큰 전류가 필요하면 </a:t>
            </a:r>
            <a:r>
              <a:rPr lang="en-US" altLang="ko-KR" dirty="0" smtClean="0"/>
              <a:t>AA </a:t>
            </a:r>
            <a:r>
              <a:rPr lang="ko-KR" altLang="en-US" dirty="0" smtClean="0"/>
              <a:t>배터리를 사용할 수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>
                <a:sym typeface="Wingdings" pitchFamily="2" charset="2"/>
              </a:rPr>
              <a:t> 5</a:t>
            </a:r>
            <a:r>
              <a:rPr lang="ko-KR" altLang="en-US" dirty="0" smtClean="0">
                <a:sym typeface="Wingdings" pitchFamily="2" charset="2"/>
              </a:rPr>
              <a:t>개의 배터리로 </a:t>
            </a:r>
            <a:r>
              <a:rPr lang="ko-KR" altLang="en-US" b="1" dirty="0" smtClean="0">
                <a:sym typeface="Wingdings" pitchFamily="2" charset="2"/>
              </a:rPr>
              <a:t>최대 </a:t>
            </a:r>
            <a:r>
              <a:rPr lang="en-US" altLang="ko-KR" b="1" dirty="0" smtClean="0">
                <a:sym typeface="Wingdings" pitchFamily="2" charset="2"/>
              </a:rPr>
              <a:t>7.5V</a:t>
            </a:r>
            <a:r>
              <a:rPr lang="ko-KR" altLang="en-US" b="1" dirty="0" smtClean="0">
                <a:sym typeface="Wingdings" pitchFamily="2" charset="2"/>
              </a:rPr>
              <a:t>까지 </a:t>
            </a:r>
            <a:r>
              <a:rPr lang="ko-KR" altLang="en-US" dirty="0" smtClean="0">
                <a:sym typeface="Wingdings" pitchFamily="2" charset="2"/>
              </a:rPr>
              <a:t>가능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바퀴 </a:t>
            </a:r>
            <a:r>
              <a:rPr lang="ko-KR" altLang="en-US" b="1" dirty="0" smtClean="0">
                <a:sym typeface="Wingdings" pitchFamily="2" charset="2"/>
              </a:rPr>
              <a:t>회전방향과 속도조절 </a:t>
            </a:r>
            <a:r>
              <a:rPr lang="ko-KR" altLang="en-US" dirty="0" smtClean="0">
                <a:sym typeface="Wingdings" pitchFamily="2" charset="2"/>
              </a:rPr>
              <a:t>방법을 배우자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속도제어에서 </a:t>
            </a:r>
            <a:r>
              <a:rPr lang="ko-KR" altLang="en-US" b="1" dirty="0" smtClean="0">
                <a:sym typeface="Wingdings" pitchFamily="2" charset="2"/>
              </a:rPr>
              <a:t>펄스폭 변조</a:t>
            </a:r>
            <a:r>
              <a:rPr lang="en-US" altLang="ko-KR" b="1" dirty="0" smtClean="0">
                <a:sym typeface="Wingdings" pitchFamily="2" charset="2"/>
              </a:rPr>
              <a:t>(PWM)</a:t>
            </a:r>
            <a:r>
              <a:rPr lang="ko-KR" altLang="en-US" dirty="0" smtClean="0">
                <a:sym typeface="Wingdings" pitchFamily="2" charset="2"/>
              </a:rPr>
              <a:t>란</a:t>
            </a:r>
            <a:r>
              <a:rPr lang="en-US" altLang="ko-KR" dirty="0" smtClean="0">
                <a:sym typeface="Wingdings" pitchFamily="2" charset="2"/>
              </a:rPr>
              <a:t>?</a:t>
            </a:r>
            <a:r>
              <a:rPr lang="ko-KR" altLang="en-US" dirty="0" smtClean="0">
                <a:sym typeface="Wingdings" pitchFamily="2" charset="2"/>
              </a:rPr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79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6313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팁</a:t>
            </a:r>
            <a:r>
              <a:rPr lang="en-US" altLang="ko-KR" dirty="0"/>
              <a:t>!! 3</a:t>
            </a:r>
            <a:r>
              <a:rPr lang="ko-KR" altLang="en-US" dirty="0"/>
              <a:t>접점 </a:t>
            </a:r>
            <a:r>
              <a:rPr lang="ko-KR" altLang="en-US" dirty="0" err="1" smtClean="0"/>
              <a:t>전원스위치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전원상태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73266"/>
            <a:ext cx="1260733" cy="7731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24" y="4268651"/>
            <a:ext cx="1267477" cy="8885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909017"/>
            <a:ext cx="1246354" cy="8106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248501" y="1991169"/>
            <a:ext cx="642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ym typeface="Wingdings" pitchFamily="2" charset="2"/>
              </a:rPr>
              <a:t> AA </a:t>
            </a:r>
            <a:r>
              <a:rPr lang="ko-KR" altLang="en-US" dirty="0">
                <a:sym typeface="Wingdings" pitchFamily="2" charset="2"/>
              </a:rPr>
              <a:t>배터리 전원이 연결된 경우</a:t>
            </a:r>
            <a:r>
              <a:rPr lang="en-US" altLang="ko-KR" dirty="0">
                <a:sym typeface="Wingdings" pitchFamily="2" charset="2"/>
              </a:rPr>
              <a:t> : </a:t>
            </a:r>
            <a:r>
              <a:rPr lang="ko-KR" altLang="en-US" dirty="0" smtClean="0">
                <a:sym typeface="Wingdings" pitchFamily="2" charset="2"/>
              </a:rPr>
              <a:t>전체 전원공급 </a:t>
            </a:r>
            <a:r>
              <a:rPr lang="ko-KR" altLang="en-US" dirty="0">
                <a:sym typeface="Wingdings" pitchFamily="2" charset="2"/>
              </a:rPr>
              <a:t>차단</a:t>
            </a:r>
            <a:endParaRPr lang="en-US" altLang="ko-KR" dirty="0">
              <a:sym typeface="Wingdings" pitchFamily="2" charset="2"/>
            </a:endParaRPr>
          </a:p>
          <a:p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USB</a:t>
            </a:r>
            <a:r>
              <a:rPr lang="ko-KR" altLang="en-US" dirty="0">
                <a:sym typeface="Wingdings" pitchFamily="2" charset="2"/>
              </a:rPr>
              <a:t>로 연결된 경우 </a:t>
            </a:r>
            <a:r>
              <a:rPr lang="en-US" altLang="ko-KR" dirty="0">
                <a:sym typeface="Wingdings" pitchFamily="2" charset="2"/>
              </a:rPr>
              <a:t>: </a:t>
            </a:r>
            <a:r>
              <a:rPr lang="ko-KR" altLang="en-US" dirty="0" err="1" smtClean="0">
                <a:sym typeface="Wingdings" pitchFamily="2" charset="2"/>
              </a:rPr>
              <a:t>서보를</a:t>
            </a:r>
            <a:r>
              <a:rPr lang="ko-KR" altLang="en-US" dirty="0" smtClean="0">
                <a:sym typeface="Wingdings" pitchFamily="2" charset="2"/>
              </a:rPr>
              <a:t> 제외한 모든 전원 공급 시작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386081" y="2971902"/>
            <a:ext cx="578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ym typeface="Wingdings" pitchFamily="2" charset="2"/>
              </a:rPr>
              <a:t>AA </a:t>
            </a:r>
            <a:r>
              <a:rPr lang="ko-KR" altLang="en-US" dirty="0">
                <a:sym typeface="Wingdings" pitchFamily="2" charset="2"/>
              </a:rPr>
              <a:t>배터리 전원이 연결된 경우</a:t>
            </a:r>
            <a:r>
              <a:rPr lang="en-US" altLang="ko-KR" dirty="0">
                <a:sym typeface="Wingdings" pitchFamily="2" charset="2"/>
              </a:rPr>
              <a:t> : 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      </a:t>
            </a:r>
            <a:r>
              <a:rPr lang="ko-KR" altLang="en-US" dirty="0" err="1" smtClean="0">
                <a:sym typeface="Wingdings" pitchFamily="2" charset="2"/>
              </a:rPr>
              <a:t>서보를</a:t>
            </a:r>
            <a:r>
              <a:rPr lang="ko-KR" altLang="en-US" dirty="0" smtClean="0">
                <a:sym typeface="Wingdings" pitchFamily="2" charset="2"/>
              </a:rPr>
              <a:t> 제외한 모든 전원 공급 시작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USB</a:t>
            </a:r>
            <a:r>
              <a:rPr lang="ko-KR" altLang="en-US" dirty="0" smtClean="0">
                <a:sym typeface="Wingdings" pitchFamily="2" charset="2"/>
              </a:rPr>
              <a:t>로 연결된 경우 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왼쪽 상태와 동일하게 전원공급 </a:t>
            </a:r>
            <a:endParaRPr lang="en-US" altLang="ko-KR" dirty="0"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31651" y="4528255"/>
            <a:ext cx="6344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ym typeface="Wingdings" pitchFamily="2" charset="2"/>
              </a:rPr>
              <a:t>AA </a:t>
            </a:r>
            <a:r>
              <a:rPr lang="ko-KR" altLang="en-US" dirty="0">
                <a:sym typeface="Wingdings" pitchFamily="2" charset="2"/>
              </a:rPr>
              <a:t>배터리 </a:t>
            </a:r>
            <a:r>
              <a:rPr lang="ko-KR" altLang="en-US" dirty="0" smtClean="0">
                <a:sym typeface="Wingdings" pitchFamily="2" charset="2"/>
              </a:rPr>
              <a:t>전원</a:t>
            </a:r>
            <a:r>
              <a:rPr lang="en-US" altLang="ko-KR" dirty="0" smtClean="0">
                <a:sym typeface="Wingdings" pitchFamily="2" charset="2"/>
              </a:rPr>
              <a:t>/ USB </a:t>
            </a:r>
            <a:r>
              <a:rPr lang="ko-KR" altLang="en-US" dirty="0" smtClean="0">
                <a:sym typeface="Wingdings" pitchFamily="2" charset="2"/>
              </a:rPr>
              <a:t>전원 </a:t>
            </a:r>
            <a:r>
              <a:rPr lang="en-US" altLang="ko-KR" dirty="0" smtClean="0">
                <a:sym typeface="Wingdings" pitchFamily="2" charset="2"/>
              </a:rPr>
              <a:t>:</a:t>
            </a:r>
            <a:r>
              <a:rPr lang="ko-KR" altLang="en-US" dirty="0" smtClean="0">
                <a:sym typeface="Wingdings" pitchFamily="2" charset="2"/>
              </a:rPr>
              <a:t> 서보모터까지 전원공급 시작</a:t>
            </a:r>
            <a:endParaRPr lang="en-US" altLang="ko-K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85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7.2 </a:t>
            </a:r>
            <a:r>
              <a:rPr lang="ko-KR" altLang="en-US" dirty="0" smtClean="0"/>
              <a:t>실험에 필요한 부품들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637111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아두이노비 </a:t>
            </a:r>
            <a:r>
              <a:rPr lang="en-US" altLang="ko-KR" sz="2400" dirty="0" smtClean="0"/>
              <a:t>BOE </a:t>
            </a:r>
            <a:r>
              <a:rPr lang="ko-KR" altLang="en-US" sz="2400" dirty="0" smtClean="0"/>
              <a:t>쉴드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USB </a:t>
            </a:r>
            <a:r>
              <a:rPr lang="ko-KR" altLang="en-US" sz="2400" dirty="0" smtClean="0"/>
              <a:t>케이블            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LED </a:t>
            </a:r>
            <a:r>
              <a:rPr lang="ko-KR" altLang="en-US" sz="2400" dirty="0" smtClean="0"/>
              <a:t>                       </a:t>
            </a:r>
            <a:r>
              <a:rPr lang="en-US" altLang="ko-KR" sz="2400" dirty="0" smtClean="0"/>
              <a:t>2ea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220</a:t>
            </a:r>
            <a:r>
              <a:rPr lang="el-GR" altLang="ko-KR" sz="2400" dirty="0" smtClean="0"/>
              <a:t>Ω</a:t>
            </a:r>
            <a:r>
              <a:rPr lang="en-US" altLang="ko-KR" sz="2400" dirty="0" smtClean="0"/>
              <a:t>               2ea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smtClean="0"/>
              <a:t>점프 와이어             </a:t>
            </a:r>
            <a:r>
              <a:rPr lang="en-US" altLang="ko-KR" sz="2400" dirty="0" smtClean="0"/>
              <a:t>10ea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2400" dirty="0" smtClean="0"/>
              <a:t>3</a:t>
            </a:r>
            <a:r>
              <a:rPr lang="ko-KR" altLang="en-US" sz="2400" dirty="0" err="1" smtClean="0"/>
              <a:t>핀짜리</a:t>
            </a:r>
            <a:r>
              <a:rPr lang="ko-KR" altLang="en-US" sz="2400" dirty="0" smtClean="0"/>
              <a:t> 암수 </a:t>
            </a:r>
            <a:r>
              <a:rPr lang="ko-KR" altLang="en-US" sz="2400" dirty="0" err="1" smtClean="0"/>
              <a:t>연결핀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1ea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400" dirty="0" err="1" smtClean="0"/>
              <a:t>서보모터</a:t>
            </a:r>
            <a:r>
              <a:rPr lang="ko-KR" altLang="en-US" sz="2400" dirty="0" smtClean="0"/>
              <a:t>                 </a:t>
            </a:r>
            <a:r>
              <a:rPr lang="en-US" altLang="ko-KR" sz="2400" dirty="0" smtClean="0"/>
              <a:t>2ea</a:t>
            </a:r>
            <a:endParaRPr lang="ko-KR" altLang="en-US" sz="2400" dirty="0"/>
          </a:p>
        </p:txBody>
      </p:sp>
      <p:pic>
        <p:nvPicPr>
          <p:cNvPr id="1027" name="Picture 3" descr="E:\fribot_img\usb-a-b-cab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348880"/>
            <a:ext cx="1368152" cy="1368152"/>
          </a:xfrm>
          <a:prstGeom prst="rect">
            <a:avLst/>
          </a:prstGeom>
          <a:noFill/>
        </p:spPr>
      </p:pic>
      <p:pic>
        <p:nvPicPr>
          <p:cNvPr id="17415" name="Picture 7" descr="http://www.ds-parts.co.kr/upload/goods/gd240_c1317448367_LED8PI-NG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79993">
            <a:off x="7164288" y="4437112"/>
            <a:ext cx="1080120" cy="1080120"/>
          </a:xfrm>
          <a:prstGeom prst="rect">
            <a:avLst/>
          </a:prstGeom>
          <a:noFill/>
        </p:spPr>
      </p:pic>
      <p:pic>
        <p:nvPicPr>
          <p:cNvPr id="13" name="Picture 5" descr="http://www.ds-parts.co.kr/upload/goods/gd240_c1317448534_LED8PI-NR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3242">
            <a:off x="7608823" y="4521606"/>
            <a:ext cx="954360" cy="954360"/>
          </a:xfrm>
          <a:prstGeom prst="rect">
            <a:avLst/>
          </a:prstGeom>
          <a:noFill/>
        </p:spPr>
      </p:pic>
      <p:pic>
        <p:nvPicPr>
          <p:cNvPr id="24578" name="Picture 2" descr="http://www.parallax.com/Portals/0/Images/Prod/9/900/900-00008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077072"/>
            <a:ext cx="1445146" cy="1445146"/>
          </a:xfrm>
          <a:prstGeom prst="rect">
            <a:avLst/>
          </a:prstGeom>
          <a:noFill/>
        </p:spPr>
      </p:pic>
      <p:pic>
        <p:nvPicPr>
          <p:cNvPr id="34818" name="Picture 2" descr="http://www.parallax.com/Portals/0/Images/Prod/4/451/451-00303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64" t="33264" r="33473" b="39521"/>
          <a:stretch>
            <a:fillRect/>
          </a:stretch>
        </p:blipFill>
        <p:spPr bwMode="auto">
          <a:xfrm>
            <a:off x="7308304" y="3501008"/>
            <a:ext cx="792088" cy="648072"/>
          </a:xfrm>
          <a:prstGeom prst="rect">
            <a:avLst/>
          </a:prstGeom>
          <a:noFill/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80</a:t>
            </a:fld>
            <a:endParaRPr lang="ko-KR" altLang="en-US"/>
          </a:p>
        </p:txBody>
      </p:sp>
      <p:pic>
        <p:nvPicPr>
          <p:cNvPr id="16" name="Picture 2" descr="http://www.parallax.com/Portals/0/Images/Prod/1/150/150-02210-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9" t="18442" r="20085" b="20085"/>
          <a:stretch>
            <a:fillRect/>
          </a:stretch>
        </p:blipFill>
        <p:spPr bwMode="auto">
          <a:xfrm>
            <a:off x="5796136" y="2924944"/>
            <a:ext cx="1728192" cy="1772505"/>
          </a:xfrm>
          <a:prstGeom prst="rect">
            <a:avLst/>
          </a:prstGeom>
          <a:noFill/>
        </p:spPr>
      </p:pic>
      <p:sp>
        <p:nvSpPr>
          <p:cNvPr id="17" name="모서리가 둥근 직사각형 16"/>
          <p:cNvSpPr/>
          <p:nvPr/>
        </p:nvSpPr>
        <p:spPr>
          <a:xfrm>
            <a:off x="5076056" y="1556792"/>
            <a:ext cx="3672408" cy="4392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4" descr="http://www.parallax.com/Portals/0/Images/Prod/8/800/800-00016-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4" b="11533"/>
          <a:stretch>
            <a:fillRect/>
          </a:stretch>
        </p:blipFill>
        <p:spPr bwMode="auto">
          <a:xfrm>
            <a:off x="5076056" y="3356992"/>
            <a:ext cx="1253288" cy="720079"/>
          </a:xfrm>
          <a:prstGeom prst="rect">
            <a:avLst/>
          </a:prstGeom>
          <a:noFill/>
        </p:spPr>
      </p:pic>
      <p:pic>
        <p:nvPicPr>
          <p:cNvPr id="14" name="Picture 2" descr="http://www.parallax.com/Portals/0/Images/Prod/9/900/900-00008-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149080"/>
            <a:ext cx="1445146" cy="1445146"/>
          </a:xfrm>
          <a:prstGeom prst="rect">
            <a:avLst/>
          </a:prstGeom>
          <a:noFill/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4325" y="1755202"/>
            <a:ext cx="2060930" cy="138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2609208" cy="340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067944" y="1712997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#include &lt;</a:t>
            </a:r>
            <a:r>
              <a:rPr lang="en-US" altLang="ko-KR" b="1" dirty="0" err="1" smtClean="0"/>
              <a:t>Servo.h</a:t>
            </a:r>
            <a:r>
              <a:rPr lang="en-US" altLang="ko-KR" b="1" dirty="0" smtClean="0"/>
              <a:t>&gt; </a:t>
            </a:r>
          </a:p>
          <a:p>
            <a:r>
              <a:rPr lang="en-US" altLang="ko-KR" b="1" dirty="0" smtClean="0"/>
              <a:t>Servo </a:t>
            </a:r>
            <a:r>
              <a:rPr lang="en-US" altLang="ko-KR" b="1" dirty="0" err="1" smtClean="0"/>
              <a:t>myservo</a:t>
            </a:r>
            <a:r>
              <a:rPr lang="en-US" altLang="ko-KR" b="1" dirty="0" smtClean="0"/>
              <a:t>;   </a:t>
            </a:r>
          </a:p>
          <a:p>
            <a:r>
              <a:rPr lang="en-US" altLang="ko-KR" b="1" dirty="0" err="1" smtClean="0"/>
              <a:t>int</a:t>
            </a:r>
            <a:r>
              <a:rPr lang="en-US" altLang="ko-KR" b="1" dirty="0" smtClean="0"/>
              <a:t> pos = 0;   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void setup() { </a:t>
            </a:r>
          </a:p>
          <a:p>
            <a:r>
              <a:rPr lang="en-US" altLang="ko-KR" b="1" dirty="0" smtClean="0"/>
              <a:t>  </a:t>
            </a:r>
            <a:r>
              <a:rPr lang="en-US" altLang="ko-KR" b="1" dirty="0" err="1" smtClean="0"/>
              <a:t>myservo.attach</a:t>
            </a:r>
            <a:r>
              <a:rPr lang="en-US" altLang="ko-KR" b="1" dirty="0" smtClean="0"/>
              <a:t>(9);  } 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void loop() { </a:t>
            </a:r>
          </a:p>
          <a:p>
            <a:r>
              <a:rPr lang="en-US" altLang="ko-KR" b="1" dirty="0" smtClean="0"/>
              <a:t>  for(pos = 0; pos &lt; 180; pos += 1)  </a:t>
            </a:r>
          </a:p>
          <a:p>
            <a:r>
              <a:rPr lang="en-US" altLang="ko-KR" b="1" dirty="0" smtClean="0"/>
              <a:t>  {                                  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myservo.write</a:t>
            </a:r>
            <a:r>
              <a:rPr lang="en-US" altLang="ko-KR" b="1" dirty="0" smtClean="0"/>
              <a:t>(pos);             </a:t>
            </a:r>
          </a:p>
          <a:p>
            <a:r>
              <a:rPr lang="en-US" altLang="ko-KR" b="1" dirty="0" smtClean="0"/>
              <a:t>    delay(15);   }           </a:t>
            </a:r>
          </a:p>
          <a:p>
            <a:r>
              <a:rPr lang="en-US" altLang="ko-KR" b="1" dirty="0" smtClean="0"/>
              <a:t>  for(pos = 180; pos&gt;=1; pos-=1)   </a:t>
            </a:r>
          </a:p>
          <a:p>
            <a:r>
              <a:rPr lang="en-US" altLang="ko-KR" b="1" dirty="0" smtClean="0"/>
              <a:t>  {                                </a:t>
            </a:r>
          </a:p>
          <a:p>
            <a:r>
              <a:rPr lang="en-US" altLang="ko-KR" b="1" dirty="0" smtClean="0"/>
              <a:t>    </a:t>
            </a:r>
            <a:r>
              <a:rPr lang="en-US" altLang="ko-KR" b="1" dirty="0" err="1" smtClean="0"/>
              <a:t>myservo.write</a:t>
            </a:r>
            <a:r>
              <a:rPr lang="en-US" altLang="ko-KR" b="1" dirty="0" smtClean="0"/>
              <a:t>(pos);             </a:t>
            </a:r>
          </a:p>
          <a:p>
            <a:r>
              <a:rPr lang="en-US" altLang="ko-KR" b="1" dirty="0" smtClean="0"/>
              <a:t>    delay(15);   }  }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8640"/>
            <a:ext cx="272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Example&gt;servo&gt;sweep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81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995936" y="134076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4F81BD"/>
                </a:solidFill>
                <a:cs typeface="+mj-cs"/>
              </a:rPr>
              <a:t>[</a:t>
            </a:r>
            <a:r>
              <a:rPr lang="ko-KR" altLang="en-US" sz="2400" b="1" dirty="0" smtClean="0">
                <a:solidFill>
                  <a:srgbClr val="4F81BD"/>
                </a:solidFill>
                <a:cs typeface="+mj-cs"/>
              </a:rPr>
              <a:t>서보 구동하기</a:t>
            </a:r>
            <a:r>
              <a:rPr lang="en-US" altLang="ko-KR" sz="2400" b="1" dirty="0" smtClean="0">
                <a:solidFill>
                  <a:srgbClr val="4F81BD"/>
                </a:solidFill>
                <a:cs typeface="+mj-cs"/>
              </a:rPr>
              <a:t>]</a:t>
            </a:r>
            <a:endParaRPr lang="ko-KR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7.3 </a:t>
            </a:r>
            <a:r>
              <a:rPr lang="ko-KR" altLang="en-US" dirty="0" smtClean="0"/>
              <a:t>실습회로 구성하기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88111616" descr="EMB0000122c5d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19560"/>
            <a:ext cx="7272808" cy="4583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</a:rPr>
              <a:t>ABOT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을 구동하기 위한 서보제어 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82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2465" name="_x88051944" descr="EMB0000122c5d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1092200" cy="1127125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2467" name="_x87434808" descr="EMB0000122c5d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5904656" cy="1743918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2469" name="_x88080392" descr="EMB0000122c5d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5976664" cy="3026194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서보모터 연결방법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84</a:t>
            </a:fld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04656" cy="460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85</a:t>
            </a:fld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5"/>
            <a:ext cx="6696744" cy="48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70080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#include &lt;</a:t>
            </a:r>
            <a:r>
              <a:rPr lang="en-US" altLang="ko-KR" sz="2000" dirty="0" err="1" smtClean="0"/>
              <a:t>Servo.h</a:t>
            </a:r>
            <a:r>
              <a:rPr lang="en-US" altLang="ko-KR" sz="2000" dirty="0" smtClean="0"/>
              <a:t>&gt;            // Include servo library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servoLeft</a:t>
            </a:r>
            <a:r>
              <a:rPr lang="en-US" altLang="ko-KR" sz="2000" dirty="0" smtClean="0"/>
              <a:t>;                // Declare left servo signal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servoRight</a:t>
            </a:r>
            <a:r>
              <a:rPr lang="en-US" altLang="ko-KR" sz="2000" dirty="0" smtClean="0"/>
              <a:t>;              // Declare right servo signal</a:t>
            </a:r>
          </a:p>
          <a:p>
            <a:r>
              <a:rPr lang="en-US" altLang="ko-KR" sz="2000" dirty="0" smtClean="0"/>
              <a:t>void setup()                      // Built in initialization block</a:t>
            </a:r>
          </a:p>
          <a:p>
            <a:r>
              <a:rPr lang="en-US" altLang="ko-KR" sz="2000" dirty="0" smtClean="0"/>
              <a:t>{</a:t>
            </a:r>
          </a:p>
          <a:p>
            <a:r>
              <a:rPr lang="en-US" altLang="ko-KR" sz="2000" dirty="0" smtClean="0"/>
              <a:t>  </a:t>
            </a:r>
            <a:r>
              <a:rPr lang="en-US" altLang="ko-KR" sz="2000" dirty="0" err="1" smtClean="0"/>
              <a:t>servoLeft.attach</a:t>
            </a:r>
            <a:r>
              <a:rPr lang="en-US" altLang="ko-KR" sz="2000" dirty="0" smtClean="0"/>
              <a:t>(13);         // Attach left signal to pin 13</a:t>
            </a:r>
          </a:p>
          <a:p>
            <a:r>
              <a:rPr lang="en-US" altLang="ko-KR" sz="2000" dirty="0" smtClean="0"/>
              <a:t>  </a:t>
            </a:r>
            <a:r>
              <a:rPr lang="en-US" altLang="ko-KR" sz="2000" dirty="0" err="1" smtClean="0"/>
              <a:t>servoRight.attach</a:t>
            </a:r>
            <a:r>
              <a:rPr lang="en-US" altLang="ko-KR" sz="2000" dirty="0" smtClean="0"/>
              <a:t>(12);       // Attach left signal to pin 12</a:t>
            </a:r>
          </a:p>
          <a:p>
            <a:r>
              <a:rPr lang="en-US" altLang="ko-KR" sz="2000" dirty="0" smtClean="0"/>
              <a:t>  </a:t>
            </a:r>
            <a:r>
              <a:rPr lang="en-US" altLang="ko-KR" sz="2000" dirty="0" err="1" smtClean="0"/>
              <a:t>servoLeft.writeMicroseconds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1500</a:t>
            </a:r>
            <a:r>
              <a:rPr lang="en-US" altLang="ko-KR" sz="2000" dirty="0" smtClean="0"/>
              <a:t>);  // 1.5 ms stay still sig, pin13</a:t>
            </a:r>
          </a:p>
          <a:p>
            <a:r>
              <a:rPr lang="en-US" altLang="ko-KR" sz="2000" dirty="0" smtClean="0"/>
              <a:t>  </a:t>
            </a:r>
            <a:r>
              <a:rPr lang="en-US" altLang="ko-KR" sz="2000" dirty="0" err="1" smtClean="0"/>
              <a:t>servoRight.writeMicroseconds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1500</a:t>
            </a:r>
            <a:r>
              <a:rPr lang="en-US" altLang="ko-KR" sz="2000" dirty="0" smtClean="0"/>
              <a:t>); // 1.5 ms stay still sig, pin12</a:t>
            </a:r>
          </a:p>
          <a:p>
            <a:r>
              <a:rPr lang="en-US" altLang="ko-KR" sz="2000" dirty="0" smtClean="0"/>
              <a:t>}  </a:t>
            </a:r>
          </a:p>
          <a:p>
            <a:r>
              <a:rPr lang="en-US" altLang="ko-KR" sz="2000" dirty="0" smtClean="0"/>
              <a:t>void loop()                        // Main loop auto-repeats</a:t>
            </a:r>
          </a:p>
          <a:p>
            <a:r>
              <a:rPr lang="en-US" altLang="ko-KR" sz="2000" dirty="0" smtClean="0"/>
              <a:t>{                                      // Empty, nothing needs repeating</a:t>
            </a:r>
          </a:p>
          <a:p>
            <a:r>
              <a:rPr lang="en-US" altLang="ko-KR" sz="2000" dirty="0" smtClean="0"/>
              <a:t>}</a:t>
            </a:r>
            <a:endParaRPr lang="en-US" altLang="ko-KR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서보모터 정지상태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4513" name="_x88067760" descr="EMB0000122c5d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88046"/>
            <a:ext cx="3672408" cy="2673202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4515" name="_x88052864" descr="EMB0000122c5d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07926"/>
            <a:ext cx="3528392" cy="2418873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서보 모터 중심 맞추기</a:t>
            </a:r>
            <a:r>
              <a:rPr lang="en-US" altLang="ko-KR" dirty="0" smtClean="0"/>
              <a:t>(centering)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58052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서보모터 동일 시계방향 회전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51520" y="148478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#include &lt;</a:t>
            </a:r>
            <a:r>
              <a:rPr lang="en-US" altLang="ko-KR" sz="2000" dirty="0" err="1" smtClean="0"/>
              <a:t>Servo.h</a:t>
            </a:r>
            <a:r>
              <a:rPr lang="en-US" altLang="ko-KR" sz="2000" dirty="0" smtClean="0"/>
              <a:t>&gt;                      // Include servo library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servoLeft</a:t>
            </a:r>
            <a:r>
              <a:rPr lang="en-US" altLang="ko-KR" sz="2000" dirty="0" smtClean="0"/>
              <a:t>;                           // Declare left servo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servoRight</a:t>
            </a:r>
            <a:r>
              <a:rPr lang="en-US" altLang="ko-KR" sz="2000" dirty="0" smtClean="0"/>
              <a:t>;                          // Declare left servo</a:t>
            </a:r>
          </a:p>
          <a:p>
            <a:r>
              <a:rPr lang="en-US" altLang="ko-KR" sz="2000" dirty="0" smtClean="0"/>
              <a:t>void setup()                                 // Built in initialization block</a:t>
            </a:r>
          </a:p>
          <a:p>
            <a:r>
              <a:rPr lang="en-US" altLang="ko-KR" sz="2000" dirty="0" smtClean="0"/>
              <a:t>{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servoLeft.attach</a:t>
            </a:r>
            <a:r>
              <a:rPr lang="en-US" altLang="ko-KR" sz="2000" dirty="0" smtClean="0"/>
              <a:t>(13);                      // Attach left signal to pin 13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1300</a:t>
            </a:r>
            <a:r>
              <a:rPr lang="en-US" altLang="ko-KR" sz="2000" dirty="0" smtClean="0"/>
              <a:t>);   // 1.7 ms full speed </a:t>
            </a:r>
            <a:r>
              <a:rPr lang="en-US" altLang="ko-KR" sz="2000" b="1" dirty="0" smtClean="0"/>
              <a:t>clockwise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servoRight.attach</a:t>
            </a:r>
            <a:r>
              <a:rPr lang="en-US" altLang="ko-KR" sz="2000" dirty="0" smtClean="0"/>
              <a:t>(12);                     // Attach left signal to pin 12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1300</a:t>
            </a:r>
            <a:r>
              <a:rPr lang="en-US" altLang="ko-KR" sz="2000" dirty="0" smtClean="0"/>
              <a:t>);  // 1.7 ms full speed </a:t>
            </a:r>
            <a:r>
              <a:rPr lang="en-US" altLang="ko-KR" sz="2000" b="1" dirty="0" smtClean="0"/>
              <a:t>clockwise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}  </a:t>
            </a:r>
          </a:p>
          <a:p>
            <a:r>
              <a:rPr lang="en-US" altLang="ko-KR" sz="2000" dirty="0" smtClean="0"/>
              <a:t>void loop()                               // Main loop auto-repeats</a:t>
            </a:r>
          </a:p>
          <a:p>
            <a:r>
              <a:rPr lang="en-US" altLang="ko-KR" sz="2000" dirty="0" smtClean="0"/>
              <a:t>{                                            // Empty, nothing needs repeating</a:t>
            </a:r>
          </a:p>
          <a:p>
            <a:r>
              <a:rPr lang="en-US" altLang="ko-KR" sz="2000" dirty="0" smtClean="0"/>
              <a:t>}</a:t>
            </a:r>
            <a:endParaRPr lang="en-US" altLang="ko-K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8052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서보모터 전진</a:t>
            </a:r>
            <a:r>
              <a:rPr lang="en-US" altLang="ko-KR" dirty="0" smtClean="0"/>
              <a:t>/</a:t>
            </a:r>
            <a:r>
              <a:rPr lang="ko-KR" altLang="en-US" dirty="0" smtClean="0"/>
              <a:t>후진 제어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51520" y="148478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#include &lt;</a:t>
            </a:r>
            <a:r>
              <a:rPr lang="en-US" altLang="ko-KR" sz="2000" dirty="0" err="1" smtClean="0"/>
              <a:t>Servo.h</a:t>
            </a:r>
            <a:r>
              <a:rPr lang="en-US" altLang="ko-KR" sz="2000" dirty="0" smtClean="0"/>
              <a:t>&gt;                      // Include servo library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servoLeft</a:t>
            </a:r>
            <a:r>
              <a:rPr lang="en-US" altLang="ko-KR" sz="2000" dirty="0" smtClean="0"/>
              <a:t>;                           // Declare left servo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servoRight</a:t>
            </a:r>
            <a:r>
              <a:rPr lang="en-US" altLang="ko-KR" sz="2000" dirty="0" smtClean="0"/>
              <a:t>;                          // Declare left servo</a:t>
            </a:r>
          </a:p>
          <a:p>
            <a:r>
              <a:rPr lang="en-US" altLang="ko-KR" sz="2000" dirty="0" smtClean="0"/>
              <a:t>void setup()                                 // Built in initialization block</a:t>
            </a:r>
          </a:p>
          <a:p>
            <a:r>
              <a:rPr lang="en-US" altLang="ko-KR" sz="2000" dirty="0" smtClean="0"/>
              <a:t>{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servoLeft.attach</a:t>
            </a:r>
            <a:r>
              <a:rPr lang="en-US" altLang="ko-KR" sz="2000" dirty="0" smtClean="0"/>
              <a:t>(13);                      // Attach left signal to pin 13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1700</a:t>
            </a:r>
            <a:r>
              <a:rPr lang="en-US" altLang="ko-KR" sz="2000" dirty="0" smtClean="0"/>
              <a:t>);  </a:t>
            </a:r>
          </a:p>
          <a:p>
            <a:r>
              <a:rPr lang="en-US" altLang="ko-KR" sz="2000" dirty="0" smtClean="0"/>
              <a:t>                                          // 1.7 ms full speed </a:t>
            </a:r>
            <a:r>
              <a:rPr lang="en-US" altLang="ko-KR" sz="2000" b="1" dirty="0" smtClean="0"/>
              <a:t>counterclockwise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servoRight.attach</a:t>
            </a:r>
            <a:r>
              <a:rPr lang="en-US" altLang="ko-KR" sz="2000" dirty="0" smtClean="0"/>
              <a:t>(12);                     // Attach left signal to pin 12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1300</a:t>
            </a:r>
            <a:r>
              <a:rPr lang="en-US" altLang="ko-KR" sz="2000" dirty="0" smtClean="0"/>
              <a:t>);  // 1.3 ms full speed </a:t>
            </a:r>
            <a:r>
              <a:rPr lang="en-US" altLang="ko-KR" sz="2000" b="1" dirty="0" smtClean="0"/>
              <a:t>clockwise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}  </a:t>
            </a:r>
          </a:p>
          <a:p>
            <a:r>
              <a:rPr lang="en-US" altLang="ko-KR" sz="2000" dirty="0" smtClean="0"/>
              <a:t>void loop()                               // Main loop auto-repeats</a:t>
            </a:r>
          </a:p>
          <a:p>
            <a:r>
              <a:rPr lang="en-US" altLang="ko-KR" sz="2000" dirty="0" smtClean="0"/>
              <a:t>{                                            // Empty, nothing needs repeating</a:t>
            </a:r>
          </a:p>
          <a:p>
            <a:r>
              <a:rPr lang="en-US" altLang="ko-KR" sz="2000" dirty="0" smtClean="0"/>
              <a:t>}</a:t>
            </a:r>
            <a:endParaRPr lang="en-US" altLang="ko-K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94928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89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57200" y="274638"/>
            <a:ext cx="8229600" cy="6715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err="1" smtClean="0">
                <a:latin typeface="+mn-ea"/>
                <a:ea typeface="+mn-ea"/>
              </a:rPr>
              <a:t>프라이비</a:t>
            </a:r>
            <a:r>
              <a:rPr lang="ko-KR" altLang="en-US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에듀</a:t>
            </a:r>
            <a:r>
              <a:rPr lang="ko-KR" altLang="en-US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시리얼통신</a:t>
            </a:r>
            <a:r>
              <a:rPr lang="ko-KR" altLang="en-US" sz="3600" dirty="0" smtClean="0">
                <a:latin typeface="+mn-ea"/>
                <a:ea typeface="+mn-ea"/>
              </a:rPr>
              <a:t> 선택 스위치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64434"/>
            <a:ext cx="4277489" cy="288032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987824" y="2492896"/>
            <a:ext cx="293035" cy="2878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07904" y="1268760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시리얼통신</a:t>
            </a:r>
            <a:r>
              <a:rPr lang="ko-KR" altLang="en-US" sz="1400" dirty="0" smtClean="0"/>
              <a:t> 선택 딥 스위치</a:t>
            </a:r>
            <a:endParaRPr lang="ko-KR" altLang="en-US" sz="1400" dirty="0"/>
          </a:p>
        </p:txBody>
      </p:sp>
      <p:sp>
        <p:nvSpPr>
          <p:cNvPr id="9" name="자유형 8"/>
          <p:cNvSpPr/>
          <p:nvPr/>
        </p:nvSpPr>
        <p:spPr>
          <a:xfrm>
            <a:off x="3280859" y="1556657"/>
            <a:ext cx="2688772" cy="936172"/>
          </a:xfrm>
          <a:custGeom>
            <a:avLst/>
            <a:gdLst>
              <a:gd name="connsiteX0" fmla="*/ 0 w 2688772"/>
              <a:gd name="connsiteY0" fmla="*/ 936172 h 936172"/>
              <a:gd name="connsiteX1" fmla="*/ 468086 w 2688772"/>
              <a:gd name="connsiteY1" fmla="*/ 0 h 936172"/>
              <a:gd name="connsiteX2" fmla="*/ 2688772 w 2688772"/>
              <a:gd name="connsiteY2" fmla="*/ 10886 h 93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772" h="936172">
                <a:moveTo>
                  <a:pt x="0" y="936172"/>
                </a:moveTo>
                <a:lnTo>
                  <a:pt x="468086" y="0"/>
                </a:lnTo>
                <a:lnTo>
                  <a:pt x="2688772" y="10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74" y="1700808"/>
            <a:ext cx="3348640" cy="440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34076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#include &lt;</a:t>
            </a:r>
            <a:r>
              <a:rPr lang="en-US" altLang="ko-KR" sz="2000" dirty="0" err="1" smtClean="0"/>
              <a:t>Servo.h</a:t>
            </a:r>
            <a:r>
              <a:rPr lang="en-US" altLang="ko-KR" sz="2000" dirty="0" smtClean="0"/>
              <a:t>&gt;                      // Include servo library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servoLeft</a:t>
            </a:r>
            <a:r>
              <a:rPr lang="en-US" altLang="ko-KR" sz="2000" dirty="0" smtClean="0"/>
              <a:t>;                           // Declare left servo</a:t>
            </a:r>
          </a:p>
          <a:p>
            <a:r>
              <a:rPr lang="en-US" altLang="ko-KR" sz="2000" dirty="0" smtClean="0"/>
              <a:t>Servo </a:t>
            </a:r>
            <a:r>
              <a:rPr lang="en-US" altLang="ko-KR" sz="2000" dirty="0" err="1" smtClean="0"/>
              <a:t>servoRight</a:t>
            </a:r>
            <a:r>
              <a:rPr lang="en-US" altLang="ko-KR" sz="2000" dirty="0" smtClean="0"/>
              <a:t>;                          // Declare left servo</a:t>
            </a:r>
          </a:p>
          <a:p>
            <a:r>
              <a:rPr lang="en-US" altLang="ko-KR" sz="2000" dirty="0" smtClean="0"/>
              <a:t>void setup()                                 // Built in initialization block</a:t>
            </a:r>
          </a:p>
          <a:p>
            <a:r>
              <a:rPr lang="en-US" altLang="ko-KR" sz="2000" dirty="0" smtClean="0"/>
              <a:t>{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servoLeft.attach</a:t>
            </a:r>
            <a:r>
              <a:rPr lang="en-US" altLang="ko-KR" sz="2000" dirty="0" smtClean="0"/>
              <a:t>(13);                      // Attach left signal to pin 13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servoLeft.writeMicroseconds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1520</a:t>
            </a:r>
            <a:r>
              <a:rPr lang="en-US" altLang="ko-KR" sz="2000" dirty="0" smtClean="0"/>
              <a:t>);  </a:t>
            </a:r>
          </a:p>
          <a:p>
            <a:r>
              <a:rPr lang="en-US" altLang="ko-KR" sz="2000" dirty="0" smtClean="0"/>
              <a:t>                                          // 1.7 ms full speed </a:t>
            </a:r>
            <a:r>
              <a:rPr lang="en-US" altLang="ko-KR" sz="2000" b="1" dirty="0" smtClean="0"/>
              <a:t>counterclockwise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servoRight.attach</a:t>
            </a:r>
            <a:r>
              <a:rPr lang="en-US" altLang="ko-KR" sz="2000" dirty="0" smtClean="0"/>
              <a:t>(12);                     // Attach left signal to pin 12</a:t>
            </a:r>
          </a:p>
          <a:p>
            <a:r>
              <a:rPr lang="en-US" altLang="ko-KR" sz="2000" dirty="0" smtClean="0"/>
              <a:t>  </a:t>
            </a:r>
            <a:r>
              <a:rPr lang="en-US" altLang="ko-KR" sz="2000" dirty="0" err="1" smtClean="0"/>
              <a:t>servoRight.writeMicroseconds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/>
              <a:t>1480</a:t>
            </a:r>
            <a:r>
              <a:rPr lang="en-US" altLang="ko-KR" sz="2000" dirty="0" smtClean="0"/>
              <a:t>);  // 1.3 ms full speed </a:t>
            </a:r>
            <a:r>
              <a:rPr lang="en-US" altLang="ko-KR" sz="2000" b="1" dirty="0" smtClean="0"/>
              <a:t>clockwise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}  </a:t>
            </a:r>
          </a:p>
          <a:p>
            <a:r>
              <a:rPr lang="en-US" altLang="ko-KR" sz="2000" dirty="0" smtClean="0"/>
              <a:t>void loop()                               // Main loop auto-repeats</a:t>
            </a:r>
          </a:p>
          <a:p>
            <a:r>
              <a:rPr lang="en-US" altLang="ko-KR" sz="2000" dirty="0" smtClean="0"/>
              <a:t>{                                            // Empty, nothing needs repeating</a:t>
            </a:r>
          </a:p>
          <a:p>
            <a:r>
              <a:rPr lang="en-US" altLang="ko-KR" sz="2000" dirty="0" smtClean="0"/>
              <a:t>}</a:t>
            </a:r>
            <a:endParaRPr lang="en-US" altLang="ko-KR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서보모터 속도 제어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90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새로운 프로그램 함수들 익히기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556792"/>
            <a:ext cx="4536504" cy="4525963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Servo.h</a:t>
            </a:r>
            <a:endParaRPr lang="en-US" altLang="ko-KR" dirty="0" smtClean="0"/>
          </a:p>
          <a:p>
            <a:r>
              <a:rPr lang="en-US" altLang="ko-KR" dirty="0" smtClean="0"/>
              <a:t>attach( )</a:t>
            </a:r>
          </a:p>
          <a:p>
            <a:r>
              <a:rPr lang="en-US" altLang="ko-KR" dirty="0" err="1" smtClean="0"/>
              <a:t>writeMicroseconds</a:t>
            </a:r>
            <a:r>
              <a:rPr lang="en-US" altLang="ko-KR" dirty="0" smtClean="0"/>
              <a:t>( 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91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44008" y="1556792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7.4 </a:t>
            </a:r>
            <a:r>
              <a:rPr lang="ko-KR" altLang="en-US" dirty="0" smtClean="0"/>
              <a:t>전자회로와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바꿔보자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하나의 서보를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초동안</a:t>
            </a:r>
            <a:r>
              <a:rPr lang="ko-KR" altLang="en-US" dirty="0" smtClean="0"/>
              <a:t> 시계방향으로 </a:t>
            </a:r>
            <a:r>
              <a:rPr lang="ko-KR" altLang="en-US" dirty="0" err="1" smtClean="0"/>
              <a:t>회전시킨후</a:t>
            </a:r>
            <a:r>
              <a:rPr lang="ko-KR" altLang="en-US" dirty="0" smtClean="0"/>
              <a:t> 멈추도록 해보자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이어서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초동안</a:t>
            </a:r>
            <a:r>
              <a:rPr lang="ko-KR" altLang="en-US" dirty="0" smtClean="0"/>
              <a:t> 시계방향 </a:t>
            </a:r>
            <a:r>
              <a:rPr lang="ko-KR" altLang="en-US" dirty="0" err="1" smtClean="0"/>
              <a:t>회전후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반시계방향으로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회전시킨후</a:t>
            </a:r>
            <a:r>
              <a:rPr lang="ko-KR" altLang="en-US" dirty="0" smtClean="0"/>
              <a:t> 멈춰보자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개의 바퀴로 자동차가 전진하려면 두 개 바퀴가 서로 어떻게 회전해야 하는가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서보가 회전하는 동안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불이 들어오도록 회로를 추가 구성해보자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935BD4-8016-4A48-BD76-AA366649842C}" type="slidenum">
              <a:rPr lang="ko-KR" altLang="en-US" smtClean="0"/>
              <a:pPr/>
              <a:t>92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두개의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서보로 </a:t>
            </a:r>
            <a:r>
              <a:rPr lang="ko-KR" altLang="en-US" dirty="0" err="1" smtClean="0"/>
              <a:t>다음표를</a:t>
            </a:r>
            <a:r>
              <a:rPr lang="ko-KR" altLang="en-US" dirty="0" smtClean="0"/>
              <a:t> 채우자</a:t>
            </a:r>
            <a:endParaRPr lang="ko-KR" altLang="en-US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561" name="_x88270672" descr="EMB0000122c5d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4144690" cy="48776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58772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j-lt"/>
              </a:rPr>
              <a:t>자료출처</a:t>
            </a:r>
            <a:r>
              <a:rPr lang="en-US" altLang="ko-KR" sz="1600" b="1" dirty="0" smtClean="0">
                <a:latin typeface="+mj-lt"/>
              </a:rPr>
              <a:t>: Parallax.com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93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5BD4-8016-4A48-BD76-AA366649842C}" type="slidenum">
              <a:rPr lang="ko-KR" altLang="en-US" smtClean="0"/>
              <a:pPr/>
              <a:t>94</a:t>
            </a:fld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  끝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3867</Words>
  <Application>Microsoft Office PowerPoint</Application>
  <PresentationFormat>화면 슬라이드 쇼(4:3)</PresentationFormat>
  <Paragraphs>827</Paragraphs>
  <Slides>94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94</vt:i4>
      </vt:variant>
    </vt:vector>
  </HeadingPairs>
  <TitlesOfParts>
    <vt:vector size="98" baseType="lpstr">
      <vt:lpstr>맑은 고딕</vt:lpstr>
      <vt:lpstr>Arial</vt:lpstr>
      <vt:lpstr>Wingdings</vt:lpstr>
      <vt:lpstr>Office 테마</vt:lpstr>
      <vt:lpstr>PowerPoint 프레젠테이션</vt:lpstr>
      <vt:lpstr>목  차</vt:lpstr>
      <vt:lpstr>준비물</vt:lpstr>
      <vt:lpstr>마이컴 입/출력</vt:lpstr>
      <vt:lpstr>아두이노 UNO 하드웨어</vt:lpstr>
      <vt:lpstr>프라이비 에듀 마이컴 하드웨어</vt:lpstr>
      <vt:lpstr>PowerPoint 프레젠테이션</vt:lpstr>
      <vt:lpstr>팁!! 3접점 전원스위치 전원상태</vt:lpstr>
      <vt:lpstr>PowerPoint 프레젠테이션</vt:lpstr>
      <vt:lpstr>아두이노 S/W 받기 및 설치</vt:lpstr>
      <vt:lpstr>아두이노와 컴퓨터 연결하기</vt:lpstr>
      <vt:lpstr>하이퍼터미널로 시리얼 통신</vt:lpstr>
      <vt:lpstr>I-1. LED 깜박이기 </vt:lpstr>
      <vt:lpstr>1.1 무엇을 배울까요?</vt:lpstr>
      <vt:lpstr>PowerPoint 프레젠테이션</vt:lpstr>
      <vt:lpstr>1.3 실습회로 구성하기(1)</vt:lpstr>
      <vt:lpstr>Blink 프로그래밍</vt:lpstr>
      <vt:lpstr>LED동작 살펴보기! </vt:lpstr>
      <vt:lpstr>1.3 실습회로 구성하기(2)</vt:lpstr>
      <vt:lpstr>Fading 프로그래밍</vt:lpstr>
      <vt:lpstr>1.3 실습회로 구성하기(3)</vt:lpstr>
      <vt:lpstr>Multiple LED 프로그래밍</vt:lpstr>
      <vt:lpstr>새로운 프로그램 함수들 익히기</vt:lpstr>
      <vt:lpstr>1.4 전자회로와 s/w를 바꿔보자</vt:lpstr>
      <vt:lpstr>I-2. 버튼으로 LED 켜기/끄기</vt:lpstr>
      <vt:lpstr>2.1 무엇을 배울까요?</vt:lpstr>
      <vt:lpstr>2.2 실험에 필요한 부품들</vt:lpstr>
      <vt:lpstr>2.3 실습회로 구성하기(1)</vt:lpstr>
      <vt:lpstr>버튼으로 LED 불끄기</vt:lpstr>
      <vt:lpstr>버튼으로 LED 불켜기</vt:lpstr>
      <vt:lpstr>2.3 실습회로 구성하기(2)</vt:lpstr>
      <vt:lpstr>프로그램을 반복 실행해보자</vt:lpstr>
      <vt:lpstr>새로운 프로그램 함수들 익히기</vt:lpstr>
      <vt:lpstr>2.4 전자회로와 s/w를 바꿔보자</vt:lpstr>
      <vt:lpstr>I-3. 피에조 스피커 다루기</vt:lpstr>
      <vt:lpstr>3.1 무엇을 배울까요?</vt:lpstr>
      <vt:lpstr>3.2 실험에 필요한 부품들</vt:lpstr>
      <vt:lpstr>3.3 실습회로 구성하기 </vt:lpstr>
      <vt:lpstr>간단한 소리 프로그램</vt:lpstr>
      <vt:lpstr>소리음과 주파수의 관계</vt:lpstr>
      <vt:lpstr>도레미파~  소리음 만들기 </vt:lpstr>
      <vt:lpstr>멜로디 만들기 프로그래밍(1)</vt:lpstr>
      <vt:lpstr>멜로디 만들기 프로그래밍(2)</vt:lpstr>
      <vt:lpstr>PowerPoint 프레젠테이션</vt:lpstr>
      <vt:lpstr>새로운 프로그램 함수들 익히기</vt:lpstr>
      <vt:lpstr>3.4 s/w를 바꿔보자</vt:lpstr>
      <vt:lpstr>I-4. 가변저항기 연결하기</vt:lpstr>
      <vt:lpstr>4.1 무엇을 배울까요?</vt:lpstr>
      <vt:lpstr>PWM이란?</vt:lpstr>
      <vt:lpstr>PowerPoint 프레젠테이션</vt:lpstr>
      <vt:lpstr>4.3 실습회로 구성하기</vt:lpstr>
      <vt:lpstr>가변저항으로 LED깜박임 조절</vt:lpstr>
      <vt:lpstr>문턱전압 LED turn-ON 제어</vt:lpstr>
      <vt:lpstr>가변저항으로 LED 밝기 조절</vt:lpstr>
      <vt:lpstr>4.4 전자회로와 s/w를 바꿔보자</vt:lpstr>
      <vt:lpstr>I-5. Photo-Tr.로 LED불켜기</vt:lpstr>
      <vt:lpstr>5.1 무엇을 배울까요?</vt:lpstr>
      <vt:lpstr>5.2 실험에 필요한 부품들</vt:lpstr>
      <vt:lpstr>5.3 실습회로 구성하기(1)  </vt:lpstr>
      <vt:lpstr>빛의 세기를 아날로그(A3)로</vt:lpstr>
      <vt:lpstr>포토트랜지스터 회로 이해</vt:lpstr>
      <vt:lpstr>저항을 바꾸면서 다시 해보자</vt:lpstr>
      <vt:lpstr>5.3 실습회로 구성하기(2)</vt:lpstr>
      <vt:lpstr>빛의 세기를 디지털(D8) 포트로 </vt:lpstr>
      <vt:lpstr>새로운 프로그램 함수들 익히기</vt:lpstr>
      <vt:lpstr>5.4 전자회로와 s/w를 바꿔보자</vt:lpstr>
      <vt:lpstr>I-6. IR 광센서 다루기</vt:lpstr>
      <vt:lpstr>6.1 무엇을 배울까요?</vt:lpstr>
      <vt:lpstr>6.2 실험에 필요한 부품들</vt:lpstr>
      <vt:lpstr>6.3 실습회로 구성하기(1) </vt:lpstr>
      <vt:lpstr>PowerPoint 프레젠테이션</vt:lpstr>
      <vt:lpstr>적외선으로 물체 감지하기</vt:lpstr>
      <vt:lpstr>적외선 탐지 결과 </vt:lpstr>
      <vt:lpstr>6.3 실습회로 구성하기(2) </vt:lpstr>
      <vt:lpstr>주파수에 따른 측정가능 거리 </vt:lpstr>
      <vt:lpstr>PowerPoint 프레젠테이션</vt:lpstr>
      <vt:lpstr>6.4 전자회로와 s/w를 바꿔보자 </vt:lpstr>
      <vt:lpstr>I-7. 서보모터 다루기</vt:lpstr>
      <vt:lpstr>7.1 무엇을 배울까요?</vt:lpstr>
      <vt:lpstr>7.2 실험에 필요한 부품들</vt:lpstr>
      <vt:lpstr>7.3 실습회로 구성하기(1)</vt:lpstr>
      <vt:lpstr>7.3 실습회로 구성하기(2)</vt:lpstr>
      <vt:lpstr>서보모터 연결방법</vt:lpstr>
      <vt:lpstr>PowerPoint 프레젠테이션</vt:lpstr>
      <vt:lpstr>PowerPoint 프레젠테이션</vt:lpstr>
      <vt:lpstr>서보모터 정지상태 </vt:lpstr>
      <vt:lpstr>서보 모터 중심 맞추기(centering)</vt:lpstr>
      <vt:lpstr>서보모터 동일 시계방향 회전</vt:lpstr>
      <vt:lpstr>서보모터 전진/후진 제어</vt:lpstr>
      <vt:lpstr>서보모터 속도 제어</vt:lpstr>
      <vt:lpstr>새로운 프로그램 함수들 익히기</vt:lpstr>
      <vt:lpstr>7.4 전자회로와 s/w를 바꿔보자</vt:lpstr>
      <vt:lpstr>두개의 서보로 다음표를 채우자</vt:lpstr>
      <vt:lpstr>PowerPoint 프레젠테이션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아두이노비로 ….</dc:title>
  <dc:creator>Gaa</dc:creator>
  <cp:lastModifiedBy>wookjin</cp:lastModifiedBy>
  <cp:revision>477</cp:revision>
  <cp:lastPrinted>2018-05-01T03:39:02Z</cp:lastPrinted>
  <dcterms:created xsi:type="dcterms:W3CDTF">2012-09-04T08:20:41Z</dcterms:created>
  <dcterms:modified xsi:type="dcterms:W3CDTF">2018-05-01T06:26:48Z</dcterms:modified>
</cp:coreProperties>
</file>